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9" r:id="rId3"/>
    <p:sldId id="258" r:id="rId4"/>
    <p:sldId id="261" r:id="rId5"/>
    <p:sldId id="263" r:id="rId6"/>
    <p:sldId id="265" r:id="rId7"/>
    <p:sldId id="267" r:id="rId8"/>
    <p:sldId id="268" r:id="rId9"/>
    <p:sldId id="269" r:id="rId10"/>
    <p:sldId id="271" r:id="rId11"/>
    <p:sldId id="273" r:id="rId12"/>
    <p:sldId id="275" r:id="rId13"/>
    <p:sldId id="277" r:id="rId14"/>
    <p:sldId id="280" r:id="rId15"/>
    <p:sldId id="282" r:id="rId16"/>
    <p:sldId id="284" r:id="rId17"/>
    <p:sldId id="288" r:id="rId18"/>
    <p:sldId id="29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60"/>
  </p:normalViewPr>
  <p:slideViewPr>
    <p:cSldViewPr>
      <p:cViewPr>
        <p:scale>
          <a:sx n="75" d="100"/>
          <a:sy n="75" d="100"/>
        </p:scale>
        <p:origin x="-45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EF14-2466-4308-8387-327FE21CDF2B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C255-A958-4FCB-BE8A-3F317AA69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2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8704F-6308-48D2-A53B-7B0ADBB1F8F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ADAD8C-4B36-480D-AC53-E4C9DAF77E02}" type="datetimeFigureOut">
              <a:rPr lang="fr-FR" smtClean="0"/>
              <a:t>07/03/2016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jpe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wmf"/><Relationship Id="rId5" Type="http://schemas.openxmlformats.org/officeDocument/2006/relationships/image" Target="../media/image26.jpeg"/><Relationship Id="rId15" Type="http://schemas.openxmlformats.org/officeDocument/2006/relationships/image" Target="../media/image36.wmf"/><Relationship Id="rId10" Type="http://schemas.openxmlformats.org/officeDocument/2006/relationships/image" Target="../media/image31.png"/><Relationship Id="rId4" Type="http://schemas.openxmlformats.org/officeDocument/2006/relationships/image" Target="../media/image25.wm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2835580"/>
            <a:ext cx="4960052" cy="1296144"/>
          </a:xfrm>
        </p:spPr>
        <p:txBody>
          <a:bodyPr>
            <a:normAutofit/>
          </a:bodyPr>
          <a:lstStyle/>
          <a:p>
            <a:pPr algn="just"/>
            <a:endParaRPr lang="fr-FR" sz="2000" dirty="0" smtClean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Séance de découverte de l’allemand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Présentation destinée aux élèves de CM2</a:t>
            </a:r>
            <a:endParaRPr lang="fr-FR" sz="20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360000">
            <a:off x="618523" y="4837647"/>
            <a:ext cx="4979494" cy="136192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Collège Albert Schweitzer</a:t>
            </a:r>
            <a:r>
              <a:rPr lang="fr-FR" sz="54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/>
            </a:r>
            <a:br>
              <a:rPr lang="fr-FR" sz="54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fr-FR" sz="54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6</a:t>
            </a:r>
            <a:r>
              <a:rPr lang="fr-FR" sz="5400" b="1" baseline="30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ème</a:t>
            </a:r>
            <a:r>
              <a:rPr lang="fr-FR" sz="54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BILANGUE</a:t>
            </a:r>
            <a:r>
              <a:rPr lang="fr-FR" sz="5400" dirty="0" smtClean="0"/>
              <a:t> </a:t>
            </a:r>
            <a:endParaRPr lang="fr-FR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6" y="2732259"/>
            <a:ext cx="1276050" cy="150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781266" cy="164369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159105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16428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Frau </a:t>
            </a:r>
            <a:r>
              <a:rPr lang="fr-FR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Delépine</a:t>
            </a:r>
            <a:endParaRPr lang="fr-FR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20229"/>
          </a:xfrm>
        </p:spPr>
        <p:txBody>
          <a:bodyPr/>
          <a:lstStyle/>
          <a:p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L’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ALLEMAGNE, C’EST TOUT PRÈS…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280920" cy="4239369"/>
          </a:xfrm>
        </p:spPr>
        <p:txBody>
          <a:bodyPr>
            <a:normAutofit/>
          </a:bodyPr>
          <a:lstStyle/>
          <a:p>
            <a:pPr marL="342900" lvl="2" indent="-342900" algn="just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L’allemand, c’est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d’abord la </a:t>
            </a:r>
            <a:r>
              <a:rPr lang="fr-FR" sz="2000" dirty="0">
                <a:solidFill>
                  <a:srgbClr val="FF0000"/>
                </a:solidFill>
                <a:latin typeface="Berlin Sans FB" panose="020E0602020502020306" pitchFamily="34" charset="0"/>
              </a:rPr>
              <a:t>langue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d’un pays voisin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 </a:t>
            </a:r>
            <a:r>
              <a:rPr lang="fr-F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quelques heures, on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peut facilement se </a:t>
            </a:r>
            <a:r>
              <a:rPr lang="fr-F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rendre en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Allemagne en voiture ou en train. 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Des </a:t>
            </a:r>
            <a:r>
              <a:rPr lang="fr-F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centaines de Français s’y rendent chaque année pour leurs études ou pour leur travail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Tu pourras t’y rendre facilement pour progresser.  </a:t>
            </a:r>
            <a:endParaRPr lang="fr-FR" sz="20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 nombreuses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villes françaises et allemandes sont jumelées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pour favoriser les rencontres et les échanges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(écoles, associations,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clubs sportifs etc.).</a:t>
            </a:r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Depuis 1992, Il existe une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chaîne franco-allemande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(</a:t>
            </a:r>
            <a:r>
              <a:rPr lang="fr-F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A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rte) et, avec le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satellite et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Internet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, 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on a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facilement accès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à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nombreuses chaînes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germanophones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  <a:endParaRPr lang="fr-FR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40" y="5226433"/>
            <a:ext cx="1880004" cy="12581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29200"/>
            <a:ext cx="1883085" cy="12553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29200"/>
            <a:ext cx="1695061" cy="127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5584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6530" y="548680"/>
            <a:ext cx="8041440" cy="93610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LE COUPLE FRANCO-ALLEMAND </a:t>
            </a:r>
            <a:r>
              <a:rPr lang="fr-FR" sz="3100" dirty="0">
                <a:latin typeface="Berlin Sans FB Demi" panose="020E0802020502020306" pitchFamily="34" charset="0"/>
              </a:rPr>
              <a:t/>
            </a:r>
            <a:br>
              <a:rPr lang="fr-FR" sz="3100" dirty="0">
                <a:latin typeface="Berlin Sans FB Demi" panose="020E0802020502020306" pitchFamily="34" charset="0"/>
              </a:rPr>
            </a:br>
            <a:endParaRPr lang="fr-FR" sz="3100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75" y="1556792"/>
            <a:ext cx="8499649" cy="4158555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Le 22 janvier 63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, le traité de l’Élysée marqua la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réconciliation officielle entre la France et l’Allemagne après la Seconde Guerre mondiale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 C’était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il y a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plus de 50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ans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!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Depuis, tous les chefs d’Etat français et allemands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(présidents et chanceliers) travaillent ensemble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sur tous les plans (politique, économie,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culture…).</a:t>
            </a:r>
            <a:endParaRPr lang="fr-FR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Aujourd’hui encore,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le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couple franco-allemand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joue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un rôle moteur pour la construction de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l’Europe. </a:t>
            </a:r>
            <a:endParaRPr lang="fr-FR" sz="20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4" y="244233"/>
            <a:ext cx="1919404" cy="14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hIGEBUSEhMVFBQWFhcYFxQYGBcaGRwaExgcGhgUFxYYHDIfGhwjGxgcHy8gIygrLywsGB8yNTAqNSYrMCkBCQoKDgwOGg8PGi8kHCQ1NTUsNCwqLjU1NC00LCwvNS0sNSwsLCkzKzIpLDAsKjUsLCwvLDUqKTU0KS0vNTUsLP/AABEIAMMBAwMBIgACEQEDEQH/xAAcAAEAAgMBAQEAAAAAAAAAAAAABQYDBAcCAQj/xABFEAABAwIEBAMFBAYHCAMAAAABAAIDBBEFBhIhEzFBUQciYRQycYGRI0JSsRZDYnKCoSQzU1SSosFzk7LS0+Hw8QgVF//EABoBAQACAwEAAAAAAAAAAAAAAAADBAECBQb/xAAzEQACAQIEAwYDCAMAAAAAAAAAAQIDEQQSITFBYfAFE1FxgaEi0eEUMkJSkbHB8TNDYv/aAAwDAQACEQMRAD8A7iiIgCIiAIiIAiIgCIiAIiIAiIgC8GUNIaSLm9h3tzsva1sQoGYlGWPBseoJa4Ho5rhu1w6EbhYZlGyio9ZmipyO8NrWuqKUmzauNv2jeVmzxtFndfMy3Tykq2YVjEGORiWnlZLGeTmEEfA9j6FaxmpbG86coWb2ezNxERbkYRfCbLzHKJBcLF1ewPa066u9ksLHfkenr/JbixyQNl5i+1vkoMRCpOm40pWl4m0Wk9T7G/WL2I9Cva+AWX1TpWWpqY5pxCLnuB9V7ButKtw72s32Fhttz+PotyOMRiwFh2CrU51pVZKUbQWzvubtRsrPU9IiK0aBERAEREAREQBERAEREAREQBERAEREAREQBERAYqmlbWMLHtDmuFiDuCCuTZm8NZ8uymrwuV8Lr3LWG1+exafK8b+64fDsuvL45urYqtWoZ/ig7SXH+H4osUMQ6WjV4vdPb6PmtTjmC+OM2GOEeJU1wNjPCLEbgeeF3LqSQemzV0zAM30eaG3paiOQ2uWg2eL/AIoz5m/MKIzV4fwY6C7TZ/4m21fD9oeh+S41mLw4mwV3EaDZpuJori3q5oN2H15eqqwx+Sfd4hZZez8ur8i+sDSxKzYaWv5Zb+j2frb1P0fUQ+0NLT1XmlpRSiw78+vzX5ywrxJxjLewm9pYPuyjibD9oWk/mVccJ/8AkVGdqqjkYR96FzX/AB8j9JH1KtqnSnPvUk5WtfkUK1GtQeSrFrzOxoqfhni5hOKbCrZGe0odFz/akAafkVZ6PEocRaHRSxyNIuHMc1wIPIgtKsFc2UREAREQGGoqm0wu6/0K8UdWKpt+vXY2+F1kqIBUCx5dR3+KQRCmbboL8/VU7Yj7Re67u3rfTn1rpxN/hy8zKi1o8Thmfw2ysc+19AcC63ctBuB6rZVw0CIiAIiIAiKLzRij8Fo5p4wC+NmoB1yL362I/NASiLn2FZndBS1s0VRTTuijdMWsE1xI65GviO93ykANtbSrLjOKT0VI2piY15aGPljsbujteTh77OA3F78kBOIqbNnCompp6uGIOgD2Mgu15c4ag2SoeBvoBJs0C9mnftrzZ1mioTUCaklPHjj4sYk0Bj7XfJGTqY4XJtc7C/WyAvSLntLml+F4e+WGemmayaOMPaJi1vEcDIZC9+pxs8O2Kmsv5sbVQyzz1dI+JjmN4kYexrXO+68yO5nUy3x9UBaEVdkzSIaqIao3Us8Mj45m7+eHzOGq9i0x3I/dPNQVXnqop4KWV5p4BUmZ2qRkhDI22MWoNdfUQRf1cOSAv6Kk1Wbp44qRzZ6Q+0PlBnLXiENjBIPmeCNxp3PMheW5srKmjnqI/Zv6M6UPeA90crYmBwdCQ4W5kbkjZAXhFS8QzFW4ZDTukfSNdUSgB5a8RsYYi8a7v56gRe9twtnCs5F9NVzT8NwpXEcSEkxyWYHDRfrc6bXO9kBa0VOpM7vpaGeaqY0VFOQ18bLhpMung2uTYHW0E77h3ZbOE47UNqxT1U1HrczUIYy8StJGoNs4kPGkOOrb3eSAtC1KuhZVc9ndxz/7rbWsKTz67n4dFWxNNVY5JQUk3rfgvE3g7O97FHzF4dwVt3FnDd/aR7A/vN5f+c1zzG/DeemuQxs7e7R5v8PP6XX6DIutGpwls27fKfTl9Fx6nZ+Iw7zYWV1+WX8P5naw3bNSCyVPij4NXXXVj8tVWXwwkeZjhzaRyPqDutF2CPgN2WuNwWktdf0PT6r9L4rlttWLTRNkHe17fA8wqjXeGtPUbxOfEe3vN+h3/mq8e2Z0nkrxcXzXTL6XZmJ1lBwfjF6dehyGLHcRoLaamrZ12mlI+Y1EfVTFD4hYsNzXTAdLhh/4mKw4tkKbChq1se29hYkOP8J2/mtOnwiWpcI2xm59LgDqSRyAXeweLjXj3m8SjiuzcNGyoVb38V/X7Hqgz/i1W6wrpLDmeHT/APS5qbdnivI3qX/SMfk1SdHg8VEwM0NNuZLRcnqTdVDMmKx1J4cLWhgO7wB5j2Fvu/mtqmNi3oiPC9jVa8ssZebPOJZ3ra3yiqmDe7XuaT822Nl8y/l6sz3LwxJI5gtxJZXvexnycfM7s38hutnJmSZM2y7eSFp+0lt/kZ3cR9OZ6A9xoaKDLcLYYmiNjQbAdT1JPVx7laKqnF1J6R5k+NpxwLVGm058uHnzMWWcrU+U4RDA23VzzbU934nEflyHRS6wUlUKloI52F/Q9lnVilUhUgpQd0zgTzZnm3CIikNQiLDWQmpjcxr3RlzSA9ttTSR7zdQIuOe4IQGZaON4U3HKeSBxLWyN0ki1x8L7Kq4Galzq1z6yZ4pnyxNa4RWdaFrg92lgOoF3Q225KOyjmGor56Vramedz4y+pjlia1jG6Nnxv0NLhxLNBBcDdAWf9E5JoZoZq2eZksRjs5sI06ttTdEY3ttvdbGE4BJhuoPq5p2FmgMe2IBvq3QwG9ttyVV2Z71Yrp47OAZTTcC7dQdpBFTyvYyXj52tupSlfUYwK5vtMkRhq3hjmCO4Y2Jh4fmYRpu4nv6oCUgy17LRR0kc8zOG1obMwtEnkNwTtpN+otY8lFQZKirYpLVckkr52SPqBwtXEpjZrdLW6AWkbi3Pmoo19VT4Oyr9qmfLN7MfdiuziSNDmxgMsSQ63mv05KwZLp307HgmqDQQGsqI4I7cyTGIRaxJ3v1CAT5QkrYHRTVs8t3xyNkc2EOYYnahpDIw03IB3B5LfwrBZKMPE9TJVB2mwlbCA3TfkI2C97jnf3RayqMtfWGOvqm1jmey1EzWQubGYnNia1wY7y67nVpuHdljqcZqsTqpWtfWsYI6dzWUzIHaDNFqdr4ovz5W7OQFuzHlaLMkAhcTGGuDmllgRsQQNrWLXEH4rzjOWBiboHRzSU7oA4RujDDYPaGkWe0j3Rbl1WLN1bJhlNGY3lrjUUzC7a5a+VrXA3FtwSPnspDEqeaeWnMb9EbZC6YbXcwRuDWbj8ZadujfVARj8tsnfTNqKl08kLpZA2QQ3ka9ughzGtALW6huAN7XWWnykymopqISycKQStbfSXRtmv5GG24bc21X+arGWpp8SquK59YTx5WF7Yqbg8OKR+mN0hbxNO1jbqfmrDlSrlxaGqEkriRVVMbH+UFrWuswN2t5el7+t0BuV+Wo8RFMHkltO4ODSGkPswss8EcrG+3UBaX6CxGL2fiP9n9o43B8um19XAva/D1+a3O4522Ufl+ursSqBTyv0+xXFRIA3+kPdfg7W8rSzzutbcgbBamBYrVU82ismqGTPjlIjcyHgPc0atUEjBcBrRexO9/qBLjJNFxZY49LGyQBktMzSAQXamTEDzNcCDYjbms2HZPNJNHNLVT1Bh1CJsnDAbrboJJYwF50m13EqvZJlnrNE731l3xGSRzoqZsEjhHpb52t4htcFvL3e2xy5DrKrFeBJLNXOBYXOLo6cU7zpIsHNbr5m45bjsgL+vJkANr7r0sPsrdev73JRzc9Mi8/IyrcTMiIpDAWrVUkbwXPAAAuXcrAcyStpcy8Zs2+xRChiPnmF5SOkXLT8XkW/dDu4RYaOJapySafihncNUVDGM/sxSodoY8wh2mEjdzgTYO0W5uPIc7EC110/LuXnYVGHOaeI8Au6lo6M27dfVUfweyV7a/2+ZvkYSIGn7zxs6W3UN3A9bnoCrb4k53/AEej4EJ+3kHP8DT9/wDePIfXpvjHYfD0Yd1SWWK8P2+ZZwdOtiqihHVvq5r5kxcS3hZYjk88/iwf6/RReBZOjx1+8TBGD5n6W/4Rtz/JVLJWVZs0z2a5zImm8soJ6/dHdx/lz+PeaGhZh0bY2CzWiwFyT8STuT6lcOhgnUnnm/hPQ46pHs2PcUZXnx5efPwFBh8eGRtiiYGMaNmgWH/sne69VNMKmwPLt3WZF2Z04zjkktDy+Z3zX1MVPB7O0N7LKiLaEVCKjHZGG76hERbGAiIgNGDBYabjaW247i+XzOOpzmhhO58vlaBYWWCLLFNBwNLC00zDHEQ94IYW6dDjqu8W/FfffnupVEBEuytSupRScP7EAAN1P1eV2oHiX16tW+q979Vs0mERUPF0NI4zy+TzON3OaGk7nbZo2Fgt1EBFS5Xpp6RtGWHgMDA1gfICBEQWecO17EDrv1XrB8uwYEXGEPGu2rVLLJ7t7W4jjbmeSk0QEC/I1FLK6Z0Jc5zzI4OkkLC4m+oxF2jn6L7iOSqTFZXSyMk1vADnMmmjvpFhtG8DYKdVB8Qac4nXUFOJHxtk4ocWOsbeQ37X26hAW/E8DhxeHgStLoxpNg57Tdhu06mkO2t3XnB8BhwEOEIeA4gnVJJJuBbYyONvgFWP/wAqi/vlZ/vGf8inMv5eZlKOT7aWRp87nSuB0ho3tYDa26A8Q5Ho6WQStZI1wfxP6+fTqLtRJZxNNr9LWSDJNHDNxmseH8QykiabTrc7USWa9PM8rW9FWMIopfEtz6iofJHSBxbFTsdp1W5l5HP19bgWA3y41kg5ViNThskkTohqdEXFzHtbu7Y8zbexve21jugLrTYRFSSTSNb55y0yklxDixukbE2b5Rawso7D8k0eFv4kcRB0lrQZJHNYHCzhGxzi2O428oC2ctY4MxUkdQ0WLgdTezmktcPhcGx7WXl+HzSkO1MaQ4vDbucNWwA1bWGkEcj/AFh22BIGth2R6PCXtfEyRpYCGgzzubZzS0jQ6QtOxPMevML7hWR6PBXsfCyRpjvpBnnc0XaW+46QtOxPMevNZ34O+TYyXFybHSQAZQ+wGnfYW3uvtDhj6aRrnaSA0C9xe4BBsCy4HoHAAHltuBLL4TZfUQGClqPaATYjfqs6+cljZUtkJAIJHqoovIlGcrv9LmXrsa2N4xHgFPJUSmzI26j3PQNHdziQ0DqSF+fsIw2fxJxI6yQZXGSZ4/VxjazSewsxvrYkGxVq8bM0e1SsoYz5Y7STW6vI+zj252B1W7uZ2Vy8PcsNyTQmSezJXt4k7j90AXEZPZgv8y49V16b+z0e8/FLby61/Qhazyyoksw41DkaiBa0AMaI4YhtcgWa34Abk9h3XGMJwqoz3WHcl7zrllO4aOpPw5BvwGw5bWY8Zmz/AFwbG0kE6IY+zb+8exNtRPQD0XYsoZVjypTiNvmed5H/AInf6NHID/Uleed8RP8A5R7OLj2Nhr/75+y+nu+SN3BMFiwCBsMIs1o+ZJ5ucepK30RXkklZHk5Sc5OUnds8vvbbmo6jq31Eh2AFh1PIX3He6kiNS+aAqtahOpUhKM7JbrxMxkkmmj0iIrZoEREAREQBERAEREAREQBUbOlFVjEKSopqczcNrwBcBoc4EeYk7Cxvf0tdXlRrMx00lS6lEreM0Alnx30g8i4CxLeYBCArE1dj1IOIYaWRo3MbNWq3pd25+F/gtyjzE3PGH1LY2lk3CkjdEeYc9jg2x6gna9uh7K2OOkXKoGRXtr8UxCeL+pJADh7pdfmO9yHO/iHdASHhTWMqcNY1pF2OeHD95xeD8w4KxY5WMoKaaR/utjcT67cvmdvmq5X5Hlo6h1Th84p3v3kjc28bje5Num5J5HmbWuVinydW5jLRiFU0wtIJghBaHEficd/z9LHdAZfCqmdT4Ywn773ubftfSD8Dpv8ANTDcDf5bycpOJcCxDyx7S4b23Lmm3LY91KwQNpmtYwBrWgNa0bAACwAHayyICLoMLdSPa4lpswNcQNyQ0Da4u0bdHW9L7qUREAREQBROO4nFlemmqX8mNvbq53JrBfq5xA+allyDxpxt+ITwYdD5jdr3tH3pJDphj/mXEHuw9FJRoRrVIprb262MSllRFeF+Xn5tr31tR5mxP4jieT53+ZrRf7rL6rdLR9FPeLebtZ9iiOws6YjvzbH+Tj8vVWCZ8fhdhLWNsZQLN/bmk3c8i/ug3NuwA7KreGGUzjcxrqjzNa8lmr78l7mQ9w0/5vgoe0K7r1O7h0ju9kUIUIPG1/ux2XjL6dbFo8NMl/o9FxpmjjyDl1Yw8mfE8z8h0V3vdY5mlzSBsehWOjgMDbONzc7/ADUMW4SVOMdLb9cTmYmvPE1JVqj1fX6IzlR8bpHy7+7uAbc7Htfn6+ikUWK9DvXH4mrO+nHk+RBGVrhERWTUIiIAiIgCIiAIiIAiIgCIiAKAzJkimzMQ6RpZKOUrDZ23IHazreo26WU+iAojvDKSoGiXEaqSLrGXO3HY6nFv+VW3B8GhwGIRQt0sG/cknm5xO5K3kQBERAEREAREQBERAYK+tZh0T5ZDpZG1z3HsGi5P0C5F4W4a/NeIz4pONmPcWX/tZBsOf6uIhv8AGD0U941Y26npY6OO5lqngaQbEsYW+W/7TyxtjzBcsGY5R4e4RDQxG88rS0uF73dvNJ6Xc6wH7W3uq1nVDDub3lp6fV6EmHw8sTXjShu+vZakNjUz/EzFGwxH7CO4DhyDARxJfi42A/hXXqCiZh0bIo26WMaGtHYBVzw7yp+jNKC8fbS2dJyuNvLH8vzJVrXOowaWaW7Ol2liozkqFH/HDRc3xfqERFOckIiIAiIgCIiAIiIAiIgCIiAIiIAiIgCIiAIiIAiIgCIiAIiIAiKKzVjQy9RT1B/VxuIv1dyaPm4gLKTbsgULDW/phmGepdvT0DQxp6a26hfts/in+Bi+5cpjn3FZK54vTwENiB6lvuDcepkPYuatClppMt4LDTMBNZiL9br3DrS2vcdDo0NPq5x7rpmW8DZl2mjgZ90eY93Hdzvmf5WWMU1UrKC+7Dr6nTwz+y4WVX8dTRco8X/C9SUREQ5gREQBERAEREAREQBERAEREAREQBERAEREAREQBERAEREAREQBERAFSPEaP/7yWiw4cp5+JMLXHBpvO4HtdxaFd1zjF6x0tZW1Ee8jRFh1Lv8ArJQJJXDsRrF/9mpKcsl5+C9+HubQpupNQXE38vQfpLiU1cR9lB9hTjpdvvyD6mxH4vRXhR+A4QzAqeOBnJjQL9zzc4+pNz81IKCEbLXcnxVZVanw/dWkfJfPd82ERFuVgiIgCIiAIiIAiIgCIiAIiIAiIgCIiAIiIAiIgCIiAIiIAiIgCIiAxzzCma57tmtBcT6NFyVRsmYe6rkic9tuE11RID/esQJlc0+scbg3+MKy5sLXUkjH+7IBG/e3kebSm/pHqPyWXLtEaOAF4tJI50sg52fKbll+oaLMHowI9svP9v79iam8ilLjsvXf209STREQhCIiAIiIAiIgCIiAIiIAiIgCIiAIiIAiIgCIiAIiIAiIgCIiAIiIAiIgIrGIfbZIY+movd8GC1vnq0/NSqxcEa9fXTYfW5+u30WVDLelgiIhgIiIAiIgCIiAIiIAiIgCIiAIiIAiIgCIi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data:image/jpeg;base64,/9j/4AAQSkZJRgABAQAAAQABAAD/2wCEAAkGBhQSERUUExQVFBUWFx4YGBgYGBgYGxgYFxwbHhoYHBgdHiYeGB4jGxodIC8gIycpLCwsGB4xNTAqNSYrLCkBCQoKDgwNFA8PFCkYFBgpKSkpKSkpKSkpKSkpKSkpKSkpKSkpKSkpKSkpKSkpKSkpKSkpKSkpKSkpKSkpKSkpKf/AABEIAL0BCwMBIgACEQEDEQH/xAAcAAABBQEBAQAAAAAAAAAAAAAEAgMFBgcBAAj/xABDEAABAgMFBAgEAwUIAgMAAAABAhEAAyEEEjFBUQUiYXEGEzKBkaGx8AfB0eEjQvEUUmJygiQzY3OSosLSFbIlVOL/xAAWAQEBAQAAAAAAAAAAAAAAAAAAAQL/xAAZEQEBAQEBAQAAAAAAAAAAAAAAARExIQL/2gAMAwEAAhEDEQA/AM5fCsSNkmD9nnnGsof7icP6Yi+o1MSUqWP2WdxmSh5TTG2DYWzafaOqOX0gdKaYN8vpC0qccQWMEOI4Qi8Bk/dCwI4uXQ6wHEjSnKG1kg/eCFCjQ0pLP5wA1oSGwL4Ywyss2bn9f1hcxflh78oYKa+Ygohg5h6WnjAqc/fjBKYBQ8vvCkgCOE84U3v5wQpSmhHWMfCvCFqFISrSAUmbrBWyukaJH7QFpVvyCgXRQFRFTwyfVoip6menCA5q1gkAljROV4XgcOYBiKKK6KWuUu6pIKVFwwKgyhkoMCnvg+wLlFE1PWCV+GWBTevEEEI4EkY8Ic2kSuTZ0ggrRJSClNXKlqUEsHwSATx5xFmWpC5fWKQErl4gHcQSS73XvipcP3wDk0hLFKVAFLZ1rXucNXMQVbxdEreKiqXeZyboKlbuPewEKt00KQgKTcKUhhLStXWIU/4hvKJd0mjAYNAtlWVgzEpUoS0glbqFwgskk4AnLuihy811cxO4aVoSEhWBAcs2QZ2h+x7XmzEizXesQSSJdAXbtON5wQTdzEQu1b6VAKUXuggOCAlT5ih7sfKGbDNUVBlhNe0QSA2ZABYAGtDSIqStWzjLlJmEyi9+VS8FrIY3yFKYkBQG7hgdTH7U2cuWEFTXJiSqUoBgQlgrkRgc6RI7QmLUEyxcmlCF3lCoKAzG6EpMtgAGVV3OkQlrnLWQkuq6Hwwo5NKYYnhWIHrMgEgspTMwI7RqSmhw48cIEWauKYnPXAaxJ7MTKujdniaQQgJF5M9yUmWQLqkpyJBU9Qwga07JmourUyQpRAdab261SHvJSXoogA5QUibaAUAB1Fqkk0DHcAwZ6iJVHSJaJE+UuUlRXNQtS04JKQQElg1atXIwDLlXphJSqYyt4JUC9WoR2jxDvA1rRdUQlSiC2TVaoLFnDt44QQbZ9rzRJnS0rSELuukgOpjRiQ9DpFit9gMzZ0qYClpchRLpd705I3T+U8eesUyZJUEXru6S17GoyBzoR4iCbPakdSpJXOCrrJSFbiiVuQoZC7VszWCmVlzTNuXnhDBlx2ZQ8CIQVQFmeldeXdEgk/2RXGegf6UL+sRUpdPffEmsf2RPGeT4S0/9o0yDKiNWOI01hd5qjH1+8cSNe+OiztyEApKxh7+8Pqxb05vAk0sK054RyXMbIdyj3QBswA+6wLNfiB4EnThzhaFh3AD+MWToj0YVaZheWSlOJJYDgSceWMQVEy1aEHIaDX3pHDZ8xjpjH0BZuiqEpCbqAjS4k17xDlq6D2aYGVLQR/IkeBSAR4xNax88iVVxSpBOndhDsoeUXvpn8ODZgZsp1yvzA1KOOpHHKKMZLVis06lHGPTBTEn3pHn1jylaE/R4qFJrHFAR4qhsrDPANTB9BAapW9R6gnFzQg054Q+ua/uoeGrSkpAORwOGFMefnBRNnmy5ctMwTJibQkhhgLhwVeehGDDXnDlv2umaU3UJLSUyQCCogjFQ0NaY55wOAjqSTevFKCl8t4uKh2uijUhiQ14Eqfdd3IuqHZq2Io3rATUnZs5KkKK+qUUAy7xKSpUtbXQWLF6sWgS03FOEKmb4CWAIStd4OFEmhbewyFK0WvaRmJlqVOurQsjAlbKAJWTW9UVfgwxgOapRQFIWUlMwqAvUfKYlquaeAgPW/ZtySgm8AtIVLH5U76kqvHIkJHfEZZ3P4bpAKqqVgMqnIcYKtNvWoFBBBYOP3lJUTgBxMOWKwqUAVXWH76roIQ5KGNFEv2YijLNsdM9C5hE1BPYCUbq1boCUH8zveJYZM7xFWOetCnPWApVcISWU6wQpNa1ZmYxpXRj4cWm0y5ap02ZJQhRKEkOQksoKlgn8IuBlkMaRNzPgxISy5a7SmYk3hMC0lV7F8NYyrGrMpSwAkiWJbrcnecHI4uMWDatBwsxSsqUUz5i0ErSvrApFEkEq3WLOMWociImdr9Hp+zLSZqFBQN5lqSFkJmOk3kqDBQBJvVfGIy09IhOmJM4BSilKVKU2KHCGUlmBSQ5L1GTCKITq1LClJAASkHEBgGFAS6i9aPjpD0qeVp6qWkB97eIooAOQosA7GnKFWqZLM4quvLvAs9CzXmOKuecET7Gk2gplJlzEhLDfZKtxwu9eDKzKXooNACzJsxSLhBIlktdFHNVOf5QfDhEa8SqJCuqa7Pu/3q/3boVdCxriQ5wJiMmpALAvXjXjWogFLmOKw3HoUExFTstWFMTEtPWE2aXoZs0+CZQiAk2ljrE/NUDZbPnvTVZnOWPUGNsGEtpC7r8/f1hATUZ+/L3rDsEJ+rQqWBR0iPNn6Q4kYZwBNhsyVKAA8MS2Xf8AONh2BJMmUhISATlocTGZ9F5TzUtqWHEAkf7gIvqulUoTJaEKCjQkc8Ro/pGa3Fus4BNS6hQ8HqKZQaEwFIVfKZiS6SGOAZnqcyXoRlBYeMtGrSlLEKqCGIZ3BxBGkYd002ELNaFJTWWd6Wcd05cWNPAxuNqlOktixareeXOM8+JFhazybzlQU4UWreG8nnQGLErLlQypRBw590GTEivvvgKarg8bYcUeNYTNS4jiltCJs0ij6+QgBb2uHd7zgohRlhH5VLdt1J3XclZNKa4vDKEvU1p8zDtmWApiQEuCQReTo9zMtlANWmxJCUlKySUuUqTdul+yhT7zPVmDgw0lN5LFwoGlCHcCkGG1JKEoCiFCapwoXkBKwapTVjdoUgZBsIFXZimgPZUbpN4BQrdIBFM/m0Fd2Sq7NRv9WQsEKuXikp/MxBcPjQ8oekSXW5e6VAE/mALkhtDi0KkbQ/DulATMAWq8HF5qkGpvYYBstIVLmImGWiWXWpSQ6jdQnVyd0Bzn+pCto2cXwpKt4kuEBQCASABvDQlg5i9fDvZEqZNDoe6gld+6sKIIAUARuF2GZN3jFJtCJplB1H8J90qCkqF8P1YD5jkWi4/Dm2LT1q5UtV3qkgE7wUsKBLEAY5JqaRKsbRKSwhZMU/o2m1TZxXPJEsJ/uzMCq/lBCQyde0aiG7bsW0omdZLnEkmgUlak3XJbddjgOQMYaG9KtiptElVAVDDU5N4Ex89bW2IUTpiDukKpkGOD/ulm8Y+kLxAF+hZyxcPnzjO/iN0YSRMtaCoLTdwa66SE4MS4zLgBsDUxYVknVoFCkggsre0I9Q/k2cSGzpIvEAoVcQVELZLADeACrt5blLAP3tRicB1hUoLSgUBABOBu1LB6Cow0hCUXkzVsFKo5Wd51kVTUFSnerGhisvf+VI626CUrTdulR3XWlbgAsxUDRm3jzgZMglicFE14getcIJl2UJugkBYUN+pS38oDkihvcQ4gpNlASZqgFVEtru6FqS5UwIY3WIZ3ViIKhJstixhESNsQCHfDhVoj4AgDuiyT0vZ7LgdxZqWxmrH/ABiuS5RcU9vFqWj8Gzf5JJ7502CUKJQFPmaQ4BTHzMLTy9iF6UEaZI6ka+fnC0oFPqfWFIA4QpAEFEWK0qlm8hTEVGdWI+cWboZ0fmTJgmFRUxBUS+NHHE+kVqUnMNT375xqXwytMsy1SiWW5KU0YpOhzLufrWJVicsliKJgUFKTqBQK4EZxLKtIELmWWkBrljExhtzae0QhAdSUXlBN5WAf23hFZ6Y25Bs8yRPulBRfkzUlRPWB7oIZgaGoNQTQRabOUrcFjTA1d+EZf04solTjKSTcfrLpqEFVGHDPPHhFiVR50lxie5X2gGdIbX/V9om50sNVoBnShk3h7yjbCOmJGb8732hoSg7jHit8eBEFzEp0Hhr78oQZQ0x+XKAERLNMe5XN6NCjJLcct77QWmQDUAU9/WHVyhTCACUyOzeBVLHZXe3kqIJXR0gpcXcc6iHbNNUZd4h03urSakpHaISHq5UTV8cA8R/7TQoUTdvEgDC9yfA0Bh+VtBST1VceykMQ5B3TicaF9KtEVI2ZclKgVTFdWol92oDFgRmTTAZEwNL2hLAIRcR1qbkwqBWaLvBaQ25QMWfEx7bVnCShIUqYlUpCklwWughQejgMrDziLnKKAUliQTRgQns1CgauA2njASS7WogEqBKQ4vdouaBHDXQuYvXwztpTPWgpKXT1jVA3SAWGAop6Rn9q21MmSpYUn8NDpCgMSd5iTmB6vEx0G2guXaBNCUkBTKDgbqu0wJagrAbNtDaloCnkCWEVDGn9WlS/lEhs+0TUoSVzRNXgoJASG4AHEecR83ZMm2JTMUgLu0AClAAUagIHGusH2bZkqQgkS5cstiEhzzViaxhou2By/GKB8SNpy5aRLSRemETlvdUkAAhFM7zOeUWq0W8qWw/IK6XjGLdIUmTbVJAvplrFCSAQGJS+WY+sWFoa22dB6xRuo6tmlAqUSpaSxcUYFq4ZHiLtOyTEgKWwF1KQQi6SALuN0AkXACXd1PVzA1qtBUuYeyFEKKUtTkKAsSzcYeTNRcKFkvT8wupuuSAC7kudN54rIW+GRiVOSoKVQgVABBzFO4awMq1qYpvKukvdctRwObAtDk2cm7RIDu4c4uWUK5As0CwUsrOpjjxwxx4ipKUgvi5468Xi02mVuSH/APrp81LPziufsynwOOkW21SiOqBykSu7cB+caYR91qwpKqQ+tOsBzZrkAPWsUHIkBnx48h6wha2J94wuSumUN2hO8Mqa6M3P3pAPIJx0qC3rExsu3EMoEgg5ZEaeGPEREqRwy5eGkLss5lHiH5tTPu8Ig23or0lFpTdV/eJ/3jUcdREjtGwhQcFox/Ze0VS1JWgkEFxhGpWPbZtEuWqWUoBcTFE1QoMwSM3dweEZrcqobd6SCUpPULvqBIUwLNnXh84qu2tqKtEzrFMDdA8HiV6TbPMq0zEku6r4OoXveRp3RCTU0ixmgpieUArlu4p8qxKTJHukMmzfrGkRqrPVyB3fp6QzNlZUbxiTmoozQx1D5fOAFkyaYcfY8Y5MlUUWFBzoIPFmbH3whMySyFZ7poeRgKPcc+/GFpcdxfTHNxWHFymUoDIfTxhF53Hh3RlTqpxDgMHrereFCCHyBckhoJnWY9WlQTM6tQWoh2SACkFhVwFFJ400gFCQaPyjk+1KUlKVKJCAyRkly5YZQD6SbhllIYG8FMyt5sS2DCg4kxLbOsyTLC0MbqkJUVzLl2rgoKSDdNbxydNYgZShE/YAEyLykhaUqvhCn/KoAgNgFJFXZ7qdIotfR7bdpQhRQoBCboPVqCgl3CQXJJe6T4VqBE7J25NWoAzFLVxanFhEH8ObQZtqFmAQJMyWtc8AC7QKugKLndKk4mh5Reeguz7LOMxaCqZcVS8kJvJLstnLglJx0iVRvRzZalgEhkO5Oazw4cYoXxYs0k2w3KquJEwBmCk0AB1uXQRwHGNM6ZdJRY5DII61YZA/dGa20GXFuMYbb5hLqJJzJOfqSX+cIVALkTJvWMh7odRFAm4wfIAtriHMBWi1pLhKEpBCXDYFIIoXdjic3ibXZ3SXeoaimcY61xHidIjbVskYpU/MfSvlFRFzFuXMJh5dnKe1Tz+0Mxlp6PR0pjoVAfT5+GNk0mD+r7RROl2zUyrUtCeygISHqWShIqc8I2pUYh072moW60AMwmN4AUhEqDtVA2p8hWI0sV0y9YIE8rLkCjin0huX242yNQHF1ssHbz95QMsMscvCH3pz8YHnpAWPf6NSALs89/CGZ4uKvGqVdr+EtRXyPccoGs62JHH1wiSlzARXTP0gHLLMY8M/eUWroj0j6icLx/DWwWD5K7vR4pctAQu7k273fl7vSDpC295RFaH8RLML0mYGIUChwQXzS2oqqvKKXMlDGBtsbdmKRIllTolrJH9TACumME2O2pmgt2k9pOmLEcC0TCmeqhSkH37xgoyRj790hNyvvHWCAJklnb20Npk6/X3rBsxHfHJcqAGVJ96QParPuL/lPi0SRlxyfIdChqkxRQ5tmLriMVKq3drFiEokqGdIX0q2J+y2ybJBvhBG8QxqlJ1pU5QVW+pAA5R2ZZyd4Avwgoof9Iu3QboUq2XSCEoSLy1VzUQABm7eUBX5PQ1pImzDMQlXZN1rx0STRRiPWClFxJN0qdicSM+7wi+fEC3fjdSP7uzp6lAycdtTalQ8AIpnUOp8vXXnCC0fDC4ibPVMLJNnMsMReUqaUslOqilKuTE5Ra+hdrTIM+2TSJaQlhLS1UrUq6kfvKKkeekUfZUkJmLUfyJBpi9Q7HgPMRHiYpZUVKJvF2clmdsc2J8TyLBP7c25MtM5UxeKjQA0SkYAM9APHHN4r9vQ91L4mo4Jr9MYdI7/AH5+8cQLNmlamSaOxUKOS1A3g/cNIITMmhN5SmwOQ1+p7nMCJtt51AAIGGpdg+Lv/wBlHKBtqW8KISOyGfU4n5gd0eTaiKFkAYJbeZmH8tMSdYKXbJwKTu7uT4sWIw4CnMQ9Z+iS5tkmWqUHRKN2ZvJcEsxAxILjz0gJcsM8ygyDuSWx4eWUah8GNndbJtstYPVLEtBHH8Tzb1iUjHVJaFtwi6/Efoiixz7ksuk7wdnF4dktiaeEVIyyKU8IK+xDGA9MS9unn/GX6mN0sMz8umEYdtlYNqnn/EmNzvFvMwhUOhICfHyhqVL3ifbQ+tm+kckIz09++UaZLBpp+sC2qaBUjDhwgpUtj7yz4wDbCPLMtANS5xd8HNeHsRIoXSpiIkqJdsHYV5RKyqpyeneYBc1N4Z8PkRDtmtLiuIoRx1+cND2+kNl0G93Hk+vDHxgCrXJvoIoDiOYw5x2x23q5gV+Uje5HhqDXx1joSX4enH0gK1y2UKhnI8S4aAuS0Yw3chjYlovSRqndxyHZ8jBt2MqZ6uscuw6UR4IgBm1hQxGjjCHlSo8ZJNMICmLIEyYdFP5Q70ztwm2+0rTvJMwtyDD5Ryej8SaG/M0RswPMmE5k8MzFQJcpl4Rs3wolBMoLAJdKEM4AZS1lyCa4ZVrGPLTT5RsXw5tQlWMrL3Uy0rUQSCEpStRp+bS7xiVYzjbE0rWpSi5WoqJ4qMC2VDKFH+bV7qQ7b5oNcvpC7G5XxHH37eKhmapisfxBzg7BhzepMJYNoOLYDU4N7bIpM2qjhvHmwoK6sBHBIvjfdhUI41a9qXamV6KGgvrMLwRg7l1jXUJw4mGrVNMpBIDUYcAxNP8Ab4wUvMg3WwfFxh5sOMRNvnXiwch8f4cBz3UiAFsgoVBnJ7R/KMu98s6ZR2QFBjLSSakrNQ5x4Yc8zEpKsovXUpvEUr2Q1PF38TCJ1lKqKXQVwYVfDuD8rsRUcZTuVqvFhxPjG5fBqyKTYpilBr82nJCQPUt3RjsqUhNEhyGrj58/Qax9BdALKEbOs7fmSVnmpRJHdh3RKsZ78XrGnrwwAcAnibv0jN5shiaPXUfONN+Lg/tA5D/1EUFYqcfKLEvW/wBqnLSU3FMQod7mMdt0y9MWSaqWovzJMbFaEEnkQTyBjFJpLjmfOJF+nJqa831h9MsHEmmemLQwBXF+7E6QQCRhgdRj74Rpl1csY+MRu0S1dOXi8SJXk/vwiL2qQEli/wB/tAD2Abr6n1iSRgcX5PU/OALBQNgNPdIlJZcemcA0PGHJ9Bw05e/WOMPY+0NzJm7yrAKsU5ryTiliOKcjx/d8IctmGb/fWAbTaSi7MA7JqwxScQfXug60gEOKuxppASPRWfVSdUg+Bb5xPlRwis9Flf2gDVKh6HXhFrmS4zVhsJjwTDqJULSmIGVIBjsuXvAaw+UwzNBAKsxhAUpYN6Z/PEJJUSVfzY01MWDq3Czlf+kQVlTRZ1U/qcY0hu0p9+Mahsaf1WyJ51koSP6wE/8AKMytCaDV/T9Y0hKP/hpiji0kf7kfSFWKHMU5MPWA7yePs++UMEOYe2YjfKczvD5gccD3RUCyU3iST2Vk81Akg+VIMnMAA31xYV/oB744tDLU2pUGwqAR4k+cCrtbVxZjgzewBActNrYMMvqf+g8YEsVkKlknBLAcTR/T1gyy2W8AtgonV8mp3NVtTwiRNnDPk2eHl4MMSABQQAqVJSijAM7OAwY6nGrc1KiLmTwVEzFgDG6kknlw5QfabOkAvl4v6PywEQsyUCYAxNrvrSiWlg+6AKlRNMOLAR9KbPQmTJRKQlkoSEgPoPrGJ/CnZaZtuC116pCpgGLqDJT4FV7+kRtSTSM1uMq+J9qvWoPQP6BMUeZMLmkWn4mzf7QToTTwiAtCd4tg9GAaLGK3GeohyXoC/tuEY6sdl64t5e/GNt2tMaTNLVCFehjFbdI3Lz4KA8QfpEjVJHDvglKNajL3nSArKuJCWOMaZNzUjM+VYg9sIZOtR3VrE1aU55fWILarkcH9+UA7Y2bl5QbLTT3TOAZKmBDHzw0gqTMegoW8IB4juzhqZLhxFOGuce6yrwCerCkkEe/dIF2eui5SndBLZbvv1h5cyArebqkzRiKH71rAH7PtfVTULegUHPAlj/tjQymMrt01qglse7hlDuztqKlTELQo07Qqb2oUXwiVY1A8o5diC2d0uSsgLRcB/M7jvpTnEsjaMtRAC014iM4CLhJgXaVJajw+Yg8BxrAW1U/hK7vUQVVpMt0r/nPyiDsMvcV/N8jFks8s9UrW8c+URWz7CpUssPzacI0yibeKCNBm21B2QtCVpcdTeSaKa8kPdNSOOEUTa8lkhsHOXCsXm27PbZZU0tgZRG4q8FHMKCrqXDg0LucIVVGL5aQq0KqFJoU1+cE2WyKUaAtrl4wfLsYRvEOfIfTnxzggK1rKiFoF0qAoSBdNXxOufGHEbOSLr7ziudTkBj3DWCbQmUveUbhzofb+fhApkoFUzATp8vsO9oobKpiOzvh6A1w8MNBQQiZbVKGAT44e6P4Qm0bRIoz6+X+ptMMIjrTb6vi/jxr88soBNqnHXP3w4t3mI8z3Oo/WFLnlZ78Pl94XZ7Py+sBoXwZkvalnSSrX8ykCNc/Zf4jGV/COSoz5rU/Cqf6w3fGoizknE0xjFbnGNfEOQVWsgVqfWIJUsJJBUKEjziY6fTbtscZE97qNIjZ9VKL4knLM841Ga27b9pH7PP8A8tXmDGXTbNes01q3SlQ7iX8njRukKh+zTSDQyzm8UrZKQZcwYgljyavrGYtVOyrfuiSSae8IiJKFS1qQrFJI1w+o9YlJC6axtkicp6ERG21LkDj6xIzEmAbSHZjngfRoBaLM+On0jos4BbDnkII6pYSCQ9cQR3Ud4T1uTYEjDz4cuMBxCTCVWYvQ/L39ocTxEdVT14QA/UlvSArRIKjdA7syzktqA1efgesHVvf0hCJDliAcwKcK/eAiVAFAScR774XIWANNOMNbQmspJGp9R4wLPmkKcCnv34QEsi1aH2YOkW3WsV9Nqh+TaS+OHPxgLVYLRvAIKgToSKmNZsPRKSJaRNvzFsL15SmJxZnYAH7xiGz9oXJiFfuqCnxwI41wjY7B8QrPMZPWIKjlhXRjGa1E4DZ5Q3USkgaJQPlBFiUZiQpJCQagNiMjjmK94itWuwyJq0KJuoUreS9DQkA1wJx8ImbftBYlvZ7iik7xKgEpSA7lvRoy0iulHw7l2xiLklTkqUhDlb6hwMavjEH0m2euQhNncKlkJUN0B1IcccNOIg6V8TR+dBS2OYpx+2YgHpDttU5EqapIRLKiElRZXZKnZqBhnXCkVnxWVA+GA+0MFflX78Dyc8YJmbasqAXeYpwQA4Sw7QPPn6ViNp9LwUlEuSiW94KNd5JLhJ1YU78BFR6epCSfzOcMq8RjyB5mIi2TEDsjz194QFMtSlmvozcBp+kIAejH9Y0jy1GmNfdYGMsvrB0uy/ccyMfGFpkV91on9IAOXZmPvjBaEM/P6/WHkSffh9Y4tDccPqYDR/g5a0ibOl5rQCD/AJZLjwW/cY1GYI+f+ie1v2e1SpjKISreugkkKBSQBmWVQDSNVO17ZNqizokoyVPWb/PqUYcisRitRlnT9QNqrV/+xzygS61B9flHumN82hIWQokVKUlI7R1UT5wQiS4dgef6xqI0fpbYxZ7HNUkkUAbF3Un6xUujG10rCpZDK7QbAgUZ/OL70/st+xrReQgkpqskDtBg4BxNIyXo4q7apYNDeKTzIIbxiRb0/wBIrNctJOS0g5M43T6ecKsRprwgvpgAVoyISTwZRoPI+cR9g7QislzhrTMxH2oN3RKWlz6feI61pDa/PhWKJKyT0qSAS9PLWAUVdQzJ8Hp74ZwObCFYjD35QTKQRlT20Au7Xz9tzjpHH7w9LkNXw4nGGZpADfby95QA68SxfjD8iWSCcGBMclgg0PvKHllIQrByGID0q2EBI9DLIlaZwUkLG5RQBeisjEraOh1lWGMlIf8AdKk+hbyhnoTJ/CWqlZjf6R/+osZEZrUU+d8OpJ7C5iebL9QD5xGWr4dzE/3cxK2yUCgtpmDGggR67DTGWK6NWuWHMlRam6y//Uk6wnZFgWSZl0lMs1c3WUrAVzz8I061WgS0lRBNWAFSonAAaxE7W65UoqXcQC24AVK71mj8hF1MRlkt6hLBJuNvJUoliQS1GI7idYKmdJFGTRLKI3gkggvgzO4JB8OMRqLiZaVTCVoYq6tgAbtQHZ2fEPEaizmZ+Klgb2DYsxfmScMBujKAluqmTerl2dAWUC+pNN9QYrO9QgE3WGLOI90ytCkLQSsKSpJKECqZbM6aFiXdzwETZ2ApcpMyTOASpCAtKapMyrvJq9xgFEtrFE29MPWFCglJSGIQGD5sPCJBH2y0FZJPpSGUnUYszlocCffjHQKFvfKNI4hLGhpWDxZmDj3XXugQJFAfLvEHzkkILfumncv7QHJNkJbAZYE5p/7Dwjv7GQQXBwOB/gOvtoTLtqQXvgd4p2cv6Y7/AOUQxF4HuOjQDqbOWFRkMD/D77oZWkgPRvsI4m3I/ez0PfDarUlTAFy/H+H6QHJc2rpelQfRvKN0/wDJLWhKgKKSFO2SgD84wonD33Rt/R112CQr/BSPBLfKM1qMj6bzB+1DLdFSf4lQwrpFZwWvEtndfzpHOn0o9ef5AfMxTSkxUbL0s27+0SBvA35qAbjtuS33QTQXlmjYjGKZZZvV2lJIdpofuVx7/KLl0m2KiTaBJl0lpuLA0JTdL6vdd+MUa1TCZii9SonxJMIVNdJFhdqWl+wAnAnAYDTeVUnACkes8kuMvZiPnWq8uYshySo45kw9YJipsxCCWCiMMoIl1y3NXiG2hJYKLU5GlY1zZHQGz3QqYDMJ1JHzhzpV0Nsosc4olJQpMsqCkhi6a61BFO+Jq4yezIBTVqCsEKks5hqyhqQ/j71f6RpHAmmtMxrDBlvpBBDd9feseFKNw8GgGZFj4cOGMe2gNymo+sGITSBdpjsjn5UiCzdDUf2cnWYr0TE5diC6IWr8Iobskl9XPlE5fjLUeuxwJhxMdEFNqljQe6RF7cLylBORx+Q1PlEysUiM2uPwmFNIJVOVs6+mUCVMUrdq9kXiwNBQRGSlFMhRS94KxcgVApmDXhFr2em8lCHIvS5pcM4CZaywcFnwfn3VCWkmUsPuirammPCmEajI7orOVOmT75FxMlV5hdugkAK3UnB3JLZ1iGt9Vk6nNy+hrVjjFj6H2VPUbQUoXms15nIq7JdixAKrzEGqRFYnLKlOS5o57qcmgqQs/R9apAm3k1BWlJxUmXeKiDg4CVFtBxAh2X0fUZUtaSkmYsISnN1LmISHozlBxYNniAHLty0oMoLVcJqBR82fFnq2GbQsTlJZlKw1OAVebH97e51xghyX0fWUddd/DCUm86a37qhnpMQSP4g8Skjo/MmS0qSxJKQEOl7pRMVfNd0Mgs4q9MIjf22Ypar0xar10KdSjeY0dzVgAA+DCDrLbJgQkCYsBKnSApQCT+GHFaFlHDU6mCg7XsEyheUlnKwzgl0GobJmg209EpkpZSUijO5CO0ZmSmLDqVuQGZBLtDU23rUEkqUWLpdRN1RqVDQkknnDZtakjdUoXTeDKIZQMw3hWhrjzgh1fRRTpuFK7yUqcKSWKw4B3qO9CaEB8IbmdG5qU37jIvAO6Wdd0ir/AOIh9LwfAsidalqvBS1G84LqJcb4rXeprDc7aU1/7xbrVeUb6nKwom+S9VOxc1cQUJbZRQVIV2km6eYjZfh7aH2agE1TfFdAotGJWieouVErJqSakvxNY1L4dTybArhNWO4pQfUmJSdUDp7Me0qD4JAHmf8AlFNfnFj6YTntU5/3mHC6wiuDvgP/2Q=="/>
          <p:cNvSpPr>
            <a:spLocks noChangeAspect="1" noChangeArrowheads="1"/>
          </p:cNvSpPr>
          <p:nvPr/>
        </p:nvSpPr>
        <p:spPr bwMode="auto">
          <a:xfrm>
            <a:off x="612179" y="-84888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6" y="4221088"/>
            <a:ext cx="2948188" cy="225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05" y="4067846"/>
            <a:ext cx="2413631" cy="120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1.bp.blogspot.com/-pK5p6xCkwSI/TzK1tqqTkkI/AAAAAAAAAaI/NnLFDkeg000/s1600/120208-presidoku-chavanat-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30838"/>
            <a:ext cx="1675123" cy="11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14885"/>
            <a:ext cx="1936078" cy="25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9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73488" cy="12961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er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PARTENAIRE ÉCONOMIQUE DE LA FRANCE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5184576"/>
          </a:xfrm>
        </p:spPr>
        <p:txBody>
          <a:bodyPr>
            <a:noAutofit/>
          </a:bodyPr>
          <a:lstStyle/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De </a:t>
            </a:r>
            <a:r>
              <a:rPr lang="fr-FR" sz="1800" dirty="0">
                <a:solidFill>
                  <a:srgbClr val="FF0000"/>
                </a:solidFill>
                <a:latin typeface="Berlin Sans FB" panose="020E0602020502020306" pitchFamily="34" charset="0"/>
              </a:rPr>
              <a:t>nombreuses entreprises allemandes sont </a:t>
            </a:r>
            <a:r>
              <a:rPr lang="fr-FR" sz="1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installées </a:t>
            </a:r>
            <a:r>
              <a:rPr lang="fr-FR" sz="1800" dirty="0">
                <a:solidFill>
                  <a:srgbClr val="FF0000"/>
                </a:solidFill>
                <a:latin typeface="Berlin Sans FB" panose="020E0602020502020306" pitchFamily="34" charset="0"/>
              </a:rPr>
              <a:t>en France</a:t>
            </a:r>
            <a:r>
              <a:rPr lang="fr-FR" sz="1800" dirty="0">
                <a:solidFill>
                  <a:schemeClr val="tx1"/>
                </a:solidFill>
                <a:latin typeface="Berlin Sans FB" panose="020E0602020502020306" pitchFamily="34" charset="0"/>
              </a:rPr>
              <a:t> et inversement</a:t>
            </a:r>
            <a:r>
              <a:rPr lang="fr-FR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fr-FR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’Allemagne </a:t>
            </a:r>
            <a:r>
              <a:rPr lang="fr-FR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est </a:t>
            </a:r>
            <a:r>
              <a:rPr lang="fr-FR" sz="1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l’une des grandes puissances économiques </a:t>
            </a:r>
            <a:r>
              <a:rPr lang="fr-FR" sz="1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mondiales. </a:t>
            </a:r>
            <a:endParaRPr lang="fr-FR" sz="18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 Sur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le marché du travail, la connaissance de l’Allemand est de plus en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plus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   demandée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Cette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langue t’aidera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dans ta future vie professionnelle. </a:t>
            </a:r>
            <a:endParaRPr lang="fr-FR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  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Les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entreprises recherchent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en effet des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gens qui parlent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allemand.</a:t>
            </a:r>
          </a:p>
          <a:p>
            <a:pPr marL="0" indent="0" algn="just">
              <a:buNone/>
            </a:pPr>
            <a:endParaRPr lang="fr-FR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Pour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travailler dans le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commerce, les transports ou le tourisme,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on a besoin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  parler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allemand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chaque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année, des millions d’Allemands, de Suisses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et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d’Autrichiens séjournent dans notre pays pour le visiter. </a:t>
            </a:r>
            <a:endParaRPr lang="fr-FR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171" name="Picture 3" descr="C:\Users\Marie\AppData\Local\Microsoft\Windows\Temporary Internet Files\Content.IE5\7BM1HCJY\Ec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82" y="3717032"/>
            <a:ext cx="1017352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1087"/>
            <a:ext cx="1656184" cy="16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7" y="5301208"/>
            <a:ext cx="1593713" cy="10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07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13448" cy="12961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QUELQUES MARQUES ALLEMANDES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5184576"/>
          </a:xfrm>
        </p:spPr>
        <p:txBody>
          <a:bodyPr>
            <a:noAutofit/>
          </a:bodyPr>
          <a:lstStyle/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0" lvl="2" indent="0" algn="just">
              <a:buNone/>
            </a:pPr>
            <a:endParaRPr lang="fr-FR" sz="18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9" y="3532682"/>
            <a:ext cx="1090799" cy="64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4" y="2436690"/>
            <a:ext cx="995987" cy="74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1473796" cy="14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1246584" cy="9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5" y="4352923"/>
            <a:ext cx="772323" cy="79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2199"/>
            <a:ext cx="1028377" cy="116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3" y="5661248"/>
            <a:ext cx="824755" cy="8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8750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42091"/>
            <a:ext cx="2101205" cy="12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18" y="3353501"/>
            <a:ext cx="1152550" cy="130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2" y="4855453"/>
            <a:ext cx="1296144" cy="65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9" y="3264890"/>
            <a:ext cx="1054382" cy="10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61355"/>
            <a:ext cx="1215578" cy="12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60" y="2734074"/>
            <a:ext cx="1121367" cy="123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81" y="5783667"/>
            <a:ext cx="720477" cy="6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08" y="4254349"/>
            <a:ext cx="1203424" cy="71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72" y="4693049"/>
            <a:ext cx="676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73" y="2623246"/>
            <a:ext cx="1087016" cy="70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83" y="3064601"/>
            <a:ext cx="1553523" cy="9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74" y="1484784"/>
            <a:ext cx="2169501" cy="54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54" y="4444133"/>
            <a:ext cx="1543102" cy="10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9" y="1757062"/>
            <a:ext cx="933837" cy="53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3" y="148777"/>
            <a:ext cx="1954461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80" y="2312579"/>
            <a:ext cx="1632206" cy="52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03" y="4129981"/>
            <a:ext cx="979221" cy="97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0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41440" cy="1442674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Mais parler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allemand, c’est</a:t>
            </a:r>
            <a:b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       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surtout s’ouvrir à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une culture très riche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796" y="1697312"/>
            <a:ext cx="8635668" cy="3447281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dirty="0" smtClean="0">
                <a:latin typeface="Berlin Sans FB" panose="020E0602020502020306" pitchFamily="34" charset="0"/>
              </a:rPr>
              <a:t>Les pays de langue allemande sont très importants dans le domaine de la culture (inventeurs, philosophes, musiciens, peintres, écrivains, cinéastes). Tu connais sans doute déjà des noms illustres comme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Gutenberg, Einstein, Beethoven, Bach ou Mozart…</a:t>
            </a:r>
            <a:endParaRPr lang="fr-FR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Parler l’allemand, c’est avoir accès au cœur de la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culture et de l’histoire européenne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avec plus de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30 sites classés au patrimoine mondiale de l’UNESCO.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La capitale,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Berlin est une ville passionnante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qui, avec ses manifestations culturelles, ses espaces verts et ses lacs, attire chaque année de plus en plus de monde. Mais l’Allemagne, c’est aussi Dresde, Munich,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Cologne, Hambourg et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d’autres très belles villes…</a:t>
            </a:r>
            <a:endParaRPr lang="fr-FR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72" y="5007912"/>
            <a:ext cx="1313492" cy="15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07164"/>
            <a:ext cx="1964622" cy="1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2" y="4995897"/>
            <a:ext cx="1585143" cy="15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07912"/>
            <a:ext cx="990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16" y="4984025"/>
            <a:ext cx="177115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1" y="476672"/>
            <a:ext cx="1265874" cy="150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7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41440" cy="79208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L’ Allemagne est un pays aux paysages très variés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4" y="4943552"/>
            <a:ext cx="2631207" cy="15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74" y="4221088"/>
            <a:ext cx="2628900" cy="215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93" y="1815181"/>
            <a:ext cx="2807863" cy="2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15181"/>
            <a:ext cx="26026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365105"/>
            <a:ext cx="2602699" cy="201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2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41440" cy="79208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Quelques personnalités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germanophones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6" y="1260702"/>
            <a:ext cx="2444248" cy="17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3" y="4967564"/>
            <a:ext cx="1241662" cy="15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00" y="4457873"/>
            <a:ext cx="1419159" cy="219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03" y="4967564"/>
            <a:ext cx="1352727" cy="168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0702"/>
            <a:ext cx="2600230" cy="185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13" y="2979728"/>
            <a:ext cx="1772661" cy="174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4759"/>
            <a:ext cx="1774491" cy="13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85" y="5367811"/>
            <a:ext cx="1961798" cy="128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98" y="3288707"/>
            <a:ext cx="1268213" cy="19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96856"/>
            <a:ext cx="1351962" cy="168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58759"/>
            <a:ext cx="2729458" cy="14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89" y="3288707"/>
            <a:ext cx="2014339" cy="111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128" y="620688"/>
            <a:ext cx="8041440" cy="79208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Quelques mots d’allemand…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844824"/>
            <a:ext cx="83971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erlin Sans FB" panose="020E0602020502020306" pitchFamily="34" charset="0"/>
              </a:rPr>
              <a:t>Pour dire « bonjour », on dit :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« </a:t>
            </a:r>
            <a:r>
              <a:rPr lang="fr-FR" sz="20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h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allo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! » « 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guten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Morgen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!  » ou « 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guten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Tag ! »</a:t>
            </a:r>
            <a:r>
              <a:rPr lang="fr-FR" sz="2000" dirty="0" smtClean="0">
                <a:latin typeface="Berlin Sans FB" panose="020E0602020502020306" pitchFamily="34" charset="0"/>
              </a:rPr>
              <a:t>, cela dépend du moment de la journée.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Berlin Sans FB" panose="020E0602020502020306" pitchFamily="34" charset="0"/>
            </a:endParaRPr>
          </a:p>
          <a:p>
            <a:endParaRPr lang="fr-FR" sz="20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erlin Sans FB" panose="020E0602020502020306" pitchFamily="34" charset="0"/>
              </a:rPr>
              <a:t>Pour dire « au revoir », on dit : 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« 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auf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wiedersehen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 » ou « 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tschüss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 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Berlin Sans FB" panose="020E0602020502020306" pitchFamily="34" charset="0"/>
            </a:endParaRPr>
          </a:p>
          <a:p>
            <a:endParaRPr lang="fr-FR" sz="20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erlin Sans FB" panose="020E0602020502020306" pitchFamily="34" charset="0"/>
              </a:rPr>
              <a:t>Pour dire « merci », on dit :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« 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danke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 », « 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danke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schön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 » ou « 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vielen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Dank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Berlin Sans FB" panose="020E0602020502020306" pitchFamily="34" charset="0"/>
              </a:rPr>
              <a:t>Et pour se présenter on dit :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« Mein Name 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ist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… » ou « </a:t>
            </a:r>
            <a:r>
              <a:rPr lang="fr-FR" sz="20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Ich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bin… »</a:t>
            </a:r>
            <a:endParaRPr lang="fr-FR" sz="2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8" y="2082889"/>
            <a:ext cx="971251" cy="98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68960"/>
            <a:ext cx="724006" cy="101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12780"/>
            <a:ext cx="2334803" cy="131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2" y="5146088"/>
            <a:ext cx="1048891" cy="14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9790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96" y="476672"/>
            <a:ext cx="1307104" cy="122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08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01480" cy="79208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 section </a:t>
            </a:r>
            <a:r>
              <a:rPr lang="fr-F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bilangue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du Collège Albert Schweitzer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4364" y="787688"/>
            <a:ext cx="82089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rlin Sans FB" panose="020E0602020502020306" pitchFamily="34" charset="0"/>
              </a:rPr>
              <a:t>C’est une section très demandée chaque année :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beaucoup d’élèves veulent s’y inscrire pour travailler dans de bonnes conditions, mais les places sont limitées.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rlin Sans FB" panose="020E0602020502020306" pitchFamily="34" charset="0"/>
              </a:rPr>
              <a:t>Alors, réfléchis, mais ne perds pas trop de temps non plus au moment de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l’inscription 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rlin Sans FB" panose="020E0602020502020306" pitchFamily="34" charset="0"/>
              </a:rPr>
              <a:t>Depuis la réforme du collège, elle n’existe plus que dans très peu d’établissements et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c’est vraiment une chance à ne pas manquer !</a:t>
            </a:r>
            <a:endParaRPr lang="fr-FR" sz="3200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/>
            <a:endParaRPr lang="fr-FR" sz="32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/>
            <a:endParaRPr lang="fr-FR" sz="3200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/>
            <a:endParaRPr lang="fr-FR" sz="3200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4507531" cy="11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59464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349" y="358304"/>
            <a:ext cx="841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QUI SUIS-JE ? / POURQUOI CETTE PRÉSENTATION ?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349" y="1076422"/>
            <a:ext cx="83803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Je suis…</a:t>
            </a:r>
          </a:p>
          <a:p>
            <a:endParaRPr lang="fr-FR" sz="24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rlin Sans FB" panose="020E0602020502020306" pitchFamily="34" charset="0"/>
              </a:rPr>
              <a:t>… Madame </a:t>
            </a:r>
            <a:r>
              <a:rPr lang="fr-FR" sz="2400" dirty="0" smtClean="0">
                <a:latin typeface="Berlin Sans FB" panose="020E0602020502020306" pitchFamily="34" charset="0"/>
              </a:rPr>
              <a:t>DELÉPINE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rlin Sans FB" panose="020E0602020502020306" pitchFamily="34" charset="0"/>
              </a:rPr>
              <a:t>… </a:t>
            </a:r>
            <a:r>
              <a:rPr lang="fr-FR" sz="2400" i="1" dirty="0" smtClean="0">
                <a:latin typeface="Berlin Sans FB" panose="020E0602020502020306" pitchFamily="34" charset="0"/>
              </a:rPr>
              <a:t>professeure </a:t>
            </a:r>
            <a:r>
              <a:rPr lang="fr-FR" sz="2400" i="1" dirty="0" smtClean="0">
                <a:latin typeface="Berlin Sans FB" panose="020E0602020502020306" pitchFamily="34" charset="0"/>
              </a:rPr>
              <a:t>d’allemand</a:t>
            </a:r>
            <a:r>
              <a:rPr lang="fr-FR" sz="2400" dirty="0" smtClean="0">
                <a:latin typeface="Berlin Sans FB" panose="020E0602020502020306" pitchFamily="34" charset="0"/>
              </a:rPr>
              <a:t> au Collège Albert Schweitzer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rlin Sans FB" panose="020E0602020502020306" pitchFamily="34" charset="0"/>
              </a:rPr>
              <a:t>… </a:t>
            </a:r>
            <a:r>
              <a:rPr lang="fr-FR" sz="2400" i="1" dirty="0" smtClean="0">
                <a:latin typeface="Berlin Sans FB" panose="020E0602020502020306" pitchFamily="34" charset="0"/>
              </a:rPr>
              <a:t>professeure </a:t>
            </a:r>
            <a:r>
              <a:rPr lang="fr-FR" sz="2400" i="1" dirty="0">
                <a:latin typeface="Berlin Sans FB" panose="020E0602020502020306" pitchFamily="34" charset="0"/>
              </a:rPr>
              <a:t>p</a:t>
            </a:r>
            <a:r>
              <a:rPr lang="fr-FR" sz="2400" i="1" dirty="0" smtClean="0">
                <a:latin typeface="Berlin Sans FB" panose="020E0602020502020306" pitchFamily="34" charset="0"/>
              </a:rPr>
              <a:t>rincipale </a:t>
            </a:r>
            <a:r>
              <a:rPr lang="fr-FR" sz="2400" dirty="0" smtClean="0">
                <a:latin typeface="Berlin Sans FB" panose="020E0602020502020306" pitchFamily="34" charset="0"/>
              </a:rPr>
              <a:t>de 6</a:t>
            </a:r>
            <a:r>
              <a:rPr lang="fr-FR" sz="2400" baseline="30000" dirty="0" smtClean="0">
                <a:latin typeface="Berlin Sans FB" panose="020E0602020502020306" pitchFamily="34" charset="0"/>
              </a:rPr>
              <a:t>ème </a:t>
            </a:r>
            <a:endParaRPr lang="fr-FR" sz="24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erlin Sans FB" panose="020E0602020502020306" pitchFamily="34" charset="0"/>
              </a:rPr>
              <a:t>… responsable </a:t>
            </a:r>
            <a:r>
              <a:rPr lang="fr-FR" sz="2400" dirty="0" smtClean="0">
                <a:latin typeface="Berlin Sans FB" panose="020E0602020502020306" pitchFamily="34" charset="0"/>
              </a:rPr>
              <a:t>de la </a:t>
            </a:r>
            <a:r>
              <a:rPr lang="fr-FR" sz="2400" i="1" dirty="0" smtClean="0">
                <a:latin typeface="Berlin Sans FB" panose="020E0602020502020306" pitchFamily="34" charset="0"/>
              </a:rPr>
              <a:t>section </a:t>
            </a:r>
            <a:r>
              <a:rPr lang="fr-FR" sz="2400" i="1" dirty="0" err="1" smtClean="0">
                <a:latin typeface="Berlin Sans FB" panose="020E0602020502020306" pitchFamily="34" charset="0"/>
              </a:rPr>
              <a:t>Bilangue</a:t>
            </a:r>
            <a:endParaRPr lang="fr-FR" sz="2400" i="1" dirty="0" smtClean="0">
              <a:latin typeface="Berlin Sans FB" panose="020E0602020502020306" pitchFamily="34" charset="0"/>
            </a:endParaRPr>
          </a:p>
          <a:p>
            <a:endParaRPr lang="fr-FR" sz="2400" dirty="0">
              <a:latin typeface="Berlin Sans FB" panose="020E0602020502020306" pitchFamily="34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Je viens vous rencontrer…</a:t>
            </a:r>
          </a:p>
          <a:p>
            <a:endParaRPr lang="fr-FR" sz="24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fr-FR" sz="2400" dirty="0" smtClean="0">
                <a:latin typeface="Berlin Sans FB" panose="020E0602020502020306" pitchFamily="34" charset="0"/>
              </a:rPr>
              <a:t>… pour vous </a:t>
            </a:r>
            <a:r>
              <a:rPr lang="fr-FR" sz="2400" i="1" dirty="0" smtClean="0">
                <a:latin typeface="Berlin Sans FB" panose="020E0602020502020306" pitchFamily="34" charset="0"/>
              </a:rPr>
              <a:t>informer</a:t>
            </a:r>
            <a:r>
              <a:rPr lang="fr-FR" sz="2400" dirty="0" smtClean="0">
                <a:latin typeface="Berlin Sans FB" panose="020E0602020502020306" pitchFamily="34" charset="0"/>
              </a:rPr>
              <a:t> : beaucoup de choses vont en effet</a:t>
            </a:r>
          </a:p>
          <a:p>
            <a:r>
              <a:rPr lang="fr-FR" sz="2400" dirty="0" smtClean="0">
                <a:latin typeface="Berlin Sans FB" panose="020E0602020502020306" pitchFamily="34" charset="0"/>
              </a:rPr>
              <a:t>changer à la rentrée pour les Langues Vivantes au collège !!!</a:t>
            </a:r>
          </a:p>
          <a:p>
            <a:r>
              <a:rPr lang="fr-FR" sz="2400" dirty="0" smtClean="0">
                <a:latin typeface="Berlin Sans FB" panose="020E0602020502020306" pitchFamily="34" charset="0"/>
              </a:rPr>
              <a:t>… pour vous </a:t>
            </a:r>
            <a:r>
              <a:rPr lang="fr-FR" sz="2400" i="1" dirty="0" smtClean="0">
                <a:latin typeface="Berlin Sans FB" panose="020E0602020502020306" pitchFamily="34" charset="0"/>
              </a:rPr>
              <a:t>expliquer</a:t>
            </a:r>
            <a:r>
              <a:rPr lang="fr-FR" sz="2400" dirty="0" smtClean="0">
                <a:latin typeface="Berlin Sans FB" panose="020E0602020502020306" pitchFamily="34" charset="0"/>
              </a:rPr>
              <a:t> ce qu’est la section </a:t>
            </a:r>
            <a:r>
              <a:rPr lang="fr-FR" sz="2400" dirty="0" err="1" smtClean="0">
                <a:latin typeface="Berlin Sans FB" panose="020E0602020502020306" pitchFamily="34" charset="0"/>
              </a:rPr>
              <a:t>Bilangue</a:t>
            </a:r>
            <a:r>
              <a:rPr lang="fr-FR" sz="2400" dirty="0" smtClean="0">
                <a:latin typeface="Berlin Sans FB" panose="020E0602020502020306" pitchFamily="34" charset="0"/>
              </a:rPr>
              <a:t>.</a:t>
            </a:r>
          </a:p>
          <a:p>
            <a:r>
              <a:rPr lang="fr-FR" sz="2400" dirty="0" smtClean="0">
                <a:latin typeface="Berlin Sans FB" panose="020E0602020502020306" pitchFamily="34" charset="0"/>
              </a:rPr>
              <a:t>… pour vous faire </a:t>
            </a:r>
            <a:r>
              <a:rPr lang="fr-FR" sz="2400" i="1" dirty="0" smtClean="0">
                <a:latin typeface="Berlin Sans FB" panose="020E0602020502020306" pitchFamily="34" charset="0"/>
              </a:rPr>
              <a:t>découvrir</a:t>
            </a:r>
            <a:r>
              <a:rPr lang="fr-FR" sz="2400" dirty="0" smtClean="0">
                <a:latin typeface="Berlin Sans FB" panose="020E0602020502020306" pitchFamily="34" charset="0"/>
              </a:rPr>
              <a:t> la langue allemande.</a:t>
            </a:r>
            <a:endParaRPr lang="fr-FR" sz="2400" dirty="0">
              <a:latin typeface="Berlin Sans FB" panose="020E0602020502020306" pitchFamily="34" charset="0"/>
            </a:endParaRPr>
          </a:p>
          <a:p>
            <a:endParaRPr lang="fr-FR" sz="2400" dirty="0" smtClean="0">
              <a:latin typeface="Berlin Sans FB" panose="020E0602020502020306" pitchFamily="34" charset="0"/>
            </a:endParaRPr>
          </a:p>
        </p:txBody>
      </p:sp>
      <p:pic>
        <p:nvPicPr>
          <p:cNvPr id="2051" name="Picture 3" descr="C:\Users\Marie\Pictures\Images collège\arton117-c08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98" y="2924945"/>
            <a:ext cx="2076381" cy="13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7989" y="871367"/>
            <a:ext cx="6647163" cy="59103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r-FR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Dans ton école, tu apprends déjà une 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angue 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ivante :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l’anglais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  <a:endParaRPr lang="fr-FR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L’an prochain, en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6</a:t>
            </a:r>
            <a:r>
              <a:rPr lang="fr-FR" baseline="30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ème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, tu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continueras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l’anglais pour progresser davantage, mais au collège, tu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apprendras aussi d’autres langues vivantes…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Au Collège Albert Schweitzer,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il y a encore une grande diversité et c’est une vraie chance pour toi !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 plus de l’anglais, tu pourras y apprendre l’allemand, l’italien ou l’espagnol. 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Il y une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CLASSE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BILANGUE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pour apprendre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l’anglais </a:t>
            </a:r>
            <a:r>
              <a:rPr lang="fr-FR" u="sng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et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l’allemand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en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parallèle dès la 6</a:t>
            </a:r>
            <a:r>
              <a:rPr lang="fr-FR" baseline="30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ème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; elle existe depuis 10 ans.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Sinon, ce n’est qu’en 5</a:t>
            </a:r>
            <a:r>
              <a:rPr lang="fr-FR" baseline="30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ème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que tu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devras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commencer une 2</a:t>
            </a:r>
            <a:r>
              <a:rPr lang="fr-FR" baseline="30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ème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langue : l’italien ou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l’espagnol (option obligatoire). 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Il faut savoir…que tu ne pourras apprendre que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2 langues vivantes durant tes 4 années au collège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, c’est pourquoi tu dois bien réfléchir avant de choisir.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Ce choix sera très important pour la suite de ta scolarité et aussi pour plus tard, pour ta vie professionnelle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.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Marie\AppData\Local\Microsoft\Windows\Temporary Internet Files\Content.IE5\YA7N1WNT\MM90030977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" y="1988840"/>
            <a:ext cx="1268239" cy="12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1" y="363575"/>
            <a:ext cx="1115579" cy="125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00377" y="363575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LES LANGUES VIVANTES AU COLLÈGE (1)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6" y="3735840"/>
            <a:ext cx="809998" cy="5420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8" y="4631670"/>
            <a:ext cx="909778" cy="60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" y="5463728"/>
            <a:ext cx="940732" cy="6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arie\AppData\Local\Microsoft\Windows\Temporary Internet Files\Content.IE5\TMDYYKC9\drapeau_anglais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90" y="3009803"/>
            <a:ext cx="688023" cy="4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arie\AppData\Local\Microsoft\Windows\Temporary Internet Files\Content.IE5\NGVWO63U\danger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32" y="4422475"/>
            <a:ext cx="478160" cy="4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1442674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COMMENT FAIRE LE BON CHOIX ?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33315"/>
            <a:ext cx="7971656" cy="4820021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D’abord, prends le temps de bien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réfléchir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pour 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ne pas te décider trop vite et mettre </a:t>
            </a:r>
            <a:r>
              <a:rPr lang="fr-FR" dirty="0">
                <a:solidFill>
                  <a:srgbClr val="FF0000"/>
                </a:solidFill>
                <a:latin typeface="Berlin Sans FB" panose="020E0602020502020306" pitchFamily="34" charset="0"/>
              </a:rPr>
              <a:t>toutes les chances de ton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côté</a:t>
            </a:r>
            <a:r>
              <a:rPr lang="fr-FR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!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Parles-en 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avec tes parents, interroge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les 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élèves du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collège que tu connais et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prends conseil auprès de ton professeur(e) des écoles (maître / maîtresse) !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Ne 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cherche pas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à 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faire comme tout le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monde, car cela ne te conviendra peut-être pas.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Distingue-toi et oublie les idées reçues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! </a:t>
            </a:r>
            <a:endParaRPr lang="fr-FR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Demande-toi ce qui conviendrait le mieux pour toi</a:t>
            </a:r>
            <a:r>
              <a:rPr lang="fr-FR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Toutes  </a:t>
            </a:r>
            <a:r>
              <a:rPr lang="fr-FR" dirty="0">
                <a:solidFill>
                  <a:srgbClr val="FF0000"/>
                </a:solidFill>
                <a:latin typeface="Berlin Sans FB" panose="020E0602020502020306" pitchFamily="34" charset="0"/>
              </a:rPr>
              <a:t>les langues ont des points plus faciles ou plus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compliqués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(prononciation, orthographe, vocabulaire). Bref, ça dépend…surtout de toi !</a:t>
            </a:r>
            <a:endParaRPr lang="fr-FR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 toute façon,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tu devras travailler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régulièrement et cela peu importe la Langue Vivante que tu auras choisie.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Dis-toi que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l’apprentissage est meilleur et plus facile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quand le groupe n’est pas trop surchargé et surtout quand les autres élèves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de la classe sont </a:t>
            </a:r>
            <a:r>
              <a:rPr lang="fr-FR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motivés.</a:t>
            </a:r>
          </a:p>
          <a:p>
            <a:pPr marL="0" indent="0" algn="just">
              <a:buNone/>
            </a:pPr>
            <a:endParaRPr lang="fr-FR" sz="2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fr-FR" dirty="0"/>
          </a:p>
        </p:txBody>
      </p:sp>
      <p:pic>
        <p:nvPicPr>
          <p:cNvPr id="3074" name="Picture 2" descr="C:\Users\Marie\AppData\Local\Microsoft\Windows\Temporary Internet Files\Content.IE5\YA7N1WNT\MC9003612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728192" cy="13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44" y="188640"/>
            <a:ext cx="8165504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Tu </a:t>
            </a:r>
            <a:r>
              <a:rPr lang="fr-FR" sz="4000" dirty="0">
                <a:solidFill>
                  <a:schemeClr val="tx1"/>
                </a:solidFill>
                <a:latin typeface="Berlin Sans FB Demi" panose="020E0802020502020306" pitchFamily="34" charset="0"/>
              </a:rPr>
              <a:t>parles allemand ?</a:t>
            </a:r>
            <a:br>
              <a:rPr lang="fr-FR" sz="4000" dirty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fr-FR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                            </a:t>
            </a:r>
            <a:r>
              <a:rPr lang="fr-FR" sz="40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Non </a:t>
            </a:r>
            <a:r>
              <a:rPr lang="fr-FR" sz="4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?</a:t>
            </a:r>
            <a:r>
              <a:rPr lang="fr-FR" sz="40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fr-FR" sz="4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Pas encore </a:t>
            </a:r>
            <a:r>
              <a:rPr lang="fr-FR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?</a:t>
            </a:r>
          </a:p>
          <a:p>
            <a:pPr marL="0" indent="0">
              <a:buNone/>
            </a:pPr>
            <a:r>
              <a:rPr lang="fr-FR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Alors voici quelques bonnes raisons </a:t>
            </a:r>
            <a:r>
              <a:rPr lang="fr-FR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d’apprendre une langue à</a:t>
            </a: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laquelle tu n’avais peut-être</a:t>
            </a:r>
          </a:p>
          <a:p>
            <a:pPr marL="0" indent="0" algn="r">
              <a:buNone/>
            </a:pPr>
            <a:r>
              <a:rPr lang="fr-FR" sz="40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pas pensé :</a:t>
            </a:r>
          </a:p>
          <a:p>
            <a:pPr marL="0" indent="0" algn="ctr">
              <a:buNone/>
            </a:pPr>
            <a:endParaRPr lang="fr-FR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LANEY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89040"/>
            <a:ext cx="1664419" cy="249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Marie\AppData\Local\Microsoft\Windows\Temporary Internet Files\Content.IE5\YA7N1WNT\MC9003836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42" y="4773205"/>
            <a:ext cx="1122328" cy="175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000">
            <a:off x="3360082" y="4391376"/>
            <a:ext cx="1959530" cy="12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3744416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C’est la langue maternelle de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plus de 100 millions</a:t>
            </a: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d’Européens.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C</a:t>
            </a: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’est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la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langue la plus parlée dans l’Union Européenne</a:t>
            </a:r>
            <a:r>
              <a:rPr lang="fr-FR" sz="2400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!!!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Avec l’allemand, tu te feras comprendre non seulement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en Allemagne, en Autriche et en Suisse</a:t>
            </a: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, mais aussi dans d’autres pays comme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le Luxembourg, la Belgique et le Nord de l’Italie.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C’est aussi une </a:t>
            </a: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langue </a:t>
            </a: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souvent utilisée pour les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échanges</a:t>
            </a: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(affaires, tourisme, transport) et le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commerce</a:t>
            </a:r>
            <a:r>
              <a:rPr lang="fr-FR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avec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l’Europe centrale et  l’Europe du Nord.</a:t>
            </a:r>
            <a:endParaRPr lang="fr-FR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4001"/>
            <a:ext cx="1440160" cy="9637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18" y="5469258"/>
            <a:ext cx="1498231" cy="9932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45224"/>
            <a:ext cx="1502069" cy="10013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9512" y="5486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L’ALLEMAND N’EST PAS UNE LANGUE RARE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6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4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Berlin Sans FB Demi" panose="020E0802020502020306" pitchFamily="34" charset="0"/>
              </a:rPr>
              <a:t/>
            </a:r>
            <a:br>
              <a:rPr lang="fr-FR" dirty="0" smtClean="0">
                <a:latin typeface="Berlin Sans FB Demi" panose="020E0802020502020306" pitchFamily="34" charset="0"/>
              </a:rPr>
            </a:b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L’ALLEMAND N’EST PAS UNE LANGUE DIFFICILE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r>
              <a:rPr lang="fr-FR" dirty="0">
                <a:latin typeface="Berlin Sans FB Demi" panose="020E0802020502020306" pitchFamily="34" charset="0"/>
              </a:rPr>
              <a:t/>
            </a:r>
            <a:br>
              <a:rPr lang="fr-FR" dirty="0">
                <a:latin typeface="Berlin Sans FB Demi" panose="020E0802020502020306" pitchFamily="34" charset="0"/>
              </a:rPr>
            </a:b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568952" cy="5326856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Le savais-tu ?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L’allemand est très proche de l’anglais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, ce sont 2 langues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anglo-saxonnes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et beaucoup de mots se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ressemblent. En fait,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les 2 langues sont « cousines 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». </a:t>
            </a:r>
            <a:endParaRPr lang="fr-FR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Voici quelques exemples :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Brother /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Bruder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–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welcome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/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willkommen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– green /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grün</a:t>
            </a:r>
            <a:endParaRPr lang="fr-FR" sz="2000" dirty="0" smtClean="0">
              <a:solidFill>
                <a:srgbClr val="7030A0"/>
              </a:solidFill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good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morning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/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guten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Morgen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–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ten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/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zehn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etc…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Mais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en allemand, il y a aussi beaucoup de mots d’origine française : </a:t>
            </a:r>
            <a:endParaRPr lang="fr-FR" sz="20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Portemonnaie –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telefonieren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–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komfortabel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-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praktisch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>
                <a:solidFill>
                  <a:srgbClr val="7030A0"/>
                </a:solidFill>
                <a:latin typeface="Berlin Sans FB" panose="020E0602020502020306" pitchFamily="34" charset="0"/>
              </a:rPr>
              <a:t>-</a:t>
            </a:r>
            <a:r>
              <a:rPr lang="fr-FR" sz="20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Berlin Sans FB" panose="020E0602020502020306" pitchFamily="34" charset="0"/>
              </a:rPr>
              <a:t>Kommentar</a:t>
            </a:r>
            <a:endParaRPr lang="fr-FR" sz="2000" dirty="0" smtClean="0">
              <a:solidFill>
                <a:srgbClr val="7030A0"/>
              </a:solidFill>
              <a:latin typeface="Berlin Sans FB" panose="020E0602020502020306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En allemand, l’orthographe, les conjugaisons et la prononciation sont plus faciles que dans d’autres langues.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Et puis, </a:t>
            </a:r>
            <a:r>
              <a:rPr lang="fr-FR" sz="2000" dirty="0">
                <a:solidFill>
                  <a:srgbClr val="FF0000"/>
                </a:solidFill>
                <a:latin typeface="Berlin Sans FB" panose="020E0602020502020306" pitchFamily="34" charset="0"/>
              </a:rPr>
              <a:t>c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’est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une langue très logique !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Choisir l’allemand ne t’empêchera pas d’étudier, par la suite, d’autres langues au lycée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ou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après. Au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contraire, cela t’aidera</a:t>
            </a:r>
            <a:r>
              <a:rPr lang="fr-F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beaucoup...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L’enseignement de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l’allemand est axé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sur la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communication directe et la vie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quotidienne</a:t>
            </a:r>
            <a:r>
              <a:rPr lang="fr-FR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: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c’est donc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pratique,</a:t>
            </a:r>
            <a:r>
              <a:rPr lang="fr-FR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ludique </a:t>
            </a:r>
            <a:r>
              <a:rPr lang="fr-F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et moderne !</a:t>
            </a:r>
            <a:endParaRPr lang="fr-FR" sz="2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077" name="Picture 5" descr="C:\Users\Marie\AppData\Local\Microsoft\Windows\Temporary Internet Files\Content.IE5\F87YLH7R\clipart01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48" y="5877272"/>
            <a:ext cx="1008112" cy="8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5182"/>
            <a:ext cx="9382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24" y="3140968"/>
            <a:ext cx="996702" cy="8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4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Voici des mots allemands, lesquels saurais-tu reconnaître ?</a:t>
            </a:r>
            <a:r>
              <a:rPr lang="fr-FR" sz="2400" dirty="0">
                <a:latin typeface="Berlin Sans FB Demi" panose="020E0802020502020306" pitchFamily="34" charset="0"/>
              </a:rPr>
              <a:t/>
            </a:r>
            <a:br>
              <a:rPr lang="fr-FR" sz="2400" dirty="0">
                <a:latin typeface="Berlin Sans FB Demi" panose="020E0802020502020306" pitchFamily="34" charset="0"/>
              </a:rPr>
            </a:b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1215166"/>
            <a:ext cx="84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latin typeface="Berlin Sans FB" panose="020E0602020502020306" pitchFamily="34" charset="0"/>
            </a:endParaRPr>
          </a:p>
          <a:p>
            <a:pPr algn="ctr"/>
            <a:r>
              <a:rPr lang="fr-FR" sz="3200" dirty="0" err="1" smtClean="0">
                <a:latin typeface="Berlin Sans FB" panose="020E0602020502020306" pitchFamily="34" charset="0"/>
              </a:rPr>
              <a:t>Wasser</a:t>
            </a:r>
            <a:r>
              <a:rPr lang="fr-FR" sz="3200" dirty="0" smtClean="0">
                <a:latin typeface="Berlin Sans FB" panose="020E0602020502020306" pitchFamily="34" charset="0"/>
              </a:rPr>
              <a:t> </a:t>
            </a:r>
            <a:r>
              <a:rPr lang="fr-FR" sz="3200" dirty="0">
                <a:latin typeface="Berlin Sans FB" panose="020E0602020502020306" pitchFamily="34" charset="0"/>
              </a:rPr>
              <a:t>-</a:t>
            </a:r>
            <a:r>
              <a:rPr lang="fr-FR" sz="3200" dirty="0" smtClean="0">
                <a:latin typeface="Berlin Sans FB" panose="020E0602020502020306" pitchFamily="34" charset="0"/>
              </a:rPr>
              <a:t> </a:t>
            </a:r>
            <a:r>
              <a:rPr lang="fr-FR" sz="3200" dirty="0" err="1" smtClean="0">
                <a:latin typeface="Berlin Sans FB" panose="020E0602020502020306" pitchFamily="34" charset="0"/>
              </a:rPr>
              <a:t>Maschine</a:t>
            </a:r>
            <a:r>
              <a:rPr lang="fr-FR" sz="3200" dirty="0" smtClean="0">
                <a:latin typeface="Berlin Sans FB" panose="020E0602020502020306" pitchFamily="34" charset="0"/>
              </a:rPr>
              <a:t> - </a:t>
            </a:r>
            <a:r>
              <a:rPr lang="fr-FR" sz="3200" dirty="0" err="1" smtClean="0">
                <a:latin typeface="Berlin Sans FB" panose="020E0602020502020306" pitchFamily="34" charset="0"/>
              </a:rPr>
              <a:t>Schokolade</a:t>
            </a:r>
            <a:r>
              <a:rPr lang="fr-FR" sz="3200" dirty="0" smtClean="0">
                <a:latin typeface="Berlin Sans FB" panose="020E0602020502020306" pitchFamily="34" charset="0"/>
              </a:rPr>
              <a:t> – </a:t>
            </a:r>
            <a:r>
              <a:rPr lang="fr-FR" sz="3200" dirty="0" err="1" smtClean="0">
                <a:latin typeface="Berlin Sans FB" panose="020E0602020502020306" pitchFamily="34" charset="0"/>
              </a:rPr>
              <a:t>Mutter</a:t>
            </a: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fr-FR" sz="3200" dirty="0" smtClean="0">
                <a:latin typeface="Berlin Sans FB" panose="020E0602020502020306" pitchFamily="34" charset="0"/>
              </a:rPr>
              <a:t>- </a:t>
            </a:r>
            <a:r>
              <a:rPr lang="fr-FR" sz="3200" dirty="0" err="1" smtClean="0">
                <a:latin typeface="Berlin Sans FB" panose="020E0602020502020306" pitchFamily="34" charset="0"/>
              </a:rPr>
              <a:t>Fotoapparat</a:t>
            </a:r>
            <a:r>
              <a:rPr lang="fr-FR" sz="3200" dirty="0" smtClean="0">
                <a:latin typeface="Berlin Sans FB" panose="020E0602020502020306" pitchFamily="34" charset="0"/>
              </a:rPr>
              <a:t>  - Auto - Hand - </a:t>
            </a:r>
            <a:r>
              <a:rPr lang="fr-FR" sz="3200" dirty="0" err="1" smtClean="0">
                <a:latin typeface="Berlin Sans FB" panose="020E0602020502020306" pitchFamily="34" charset="0"/>
              </a:rPr>
              <a:t>Eis</a:t>
            </a:r>
            <a:r>
              <a:rPr lang="fr-FR" sz="3200" dirty="0" smtClean="0">
                <a:latin typeface="Berlin Sans FB" panose="020E0602020502020306" pitchFamily="34" charset="0"/>
              </a:rPr>
              <a:t> - </a:t>
            </a:r>
            <a:r>
              <a:rPr lang="fr-FR" sz="3200" dirty="0" err="1" smtClean="0">
                <a:latin typeface="Berlin Sans FB" panose="020E0602020502020306" pitchFamily="34" charset="0"/>
              </a:rPr>
              <a:t>Kinder</a:t>
            </a:r>
            <a:r>
              <a:rPr lang="fr-FR" sz="3200" dirty="0" smtClean="0">
                <a:latin typeface="Berlin Sans FB" panose="020E0602020502020306" pitchFamily="34" charset="0"/>
              </a:rPr>
              <a:t> – Ball Computer – Film – </a:t>
            </a:r>
            <a:r>
              <a:rPr lang="fr-FR" sz="3200" dirty="0" err="1" smtClean="0">
                <a:latin typeface="Berlin Sans FB" panose="020E0602020502020306" pitchFamily="34" charset="0"/>
              </a:rPr>
              <a:t>Fußball</a:t>
            </a: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fr-FR" sz="3200" dirty="0" smtClean="0">
                <a:latin typeface="Berlin Sans FB" panose="020E0602020502020306" pitchFamily="34" charset="0"/>
              </a:rPr>
              <a:t>- Europa – </a:t>
            </a:r>
            <a:r>
              <a:rPr lang="fr-FR" sz="3200" dirty="0" err="1" smtClean="0">
                <a:latin typeface="Berlin Sans FB" panose="020E0602020502020306" pitchFamily="34" charset="0"/>
              </a:rPr>
              <a:t>Aprikose</a:t>
            </a:r>
            <a:endParaRPr lang="fr-FR" sz="3200" dirty="0">
              <a:latin typeface="Berlin Sans FB" panose="020E0602020502020306" pitchFamily="34" charset="0"/>
            </a:endParaRPr>
          </a:p>
          <a:p>
            <a:pPr algn="ctr"/>
            <a:r>
              <a:rPr lang="fr-FR" sz="3200" dirty="0" err="1" smtClean="0">
                <a:latin typeface="Berlin Sans FB" panose="020E0602020502020306" pitchFamily="34" charset="0"/>
              </a:rPr>
              <a:t>Schule</a:t>
            </a:r>
            <a:r>
              <a:rPr lang="fr-FR" sz="3200" dirty="0" smtClean="0">
                <a:latin typeface="Berlin Sans FB" panose="020E0602020502020306" pitchFamily="34" charset="0"/>
              </a:rPr>
              <a:t> -  Bonbon - </a:t>
            </a:r>
            <a:r>
              <a:rPr lang="fr-FR" sz="3200" dirty="0" err="1" smtClean="0">
                <a:latin typeface="Berlin Sans FB" panose="020E0602020502020306" pitchFamily="34" charset="0"/>
              </a:rPr>
              <a:t>gut</a:t>
            </a: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fr-FR" sz="3200" dirty="0" smtClean="0">
                <a:latin typeface="Berlin Sans FB" panose="020E0602020502020306" pitchFamily="34" charset="0"/>
              </a:rPr>
              <a:t>- </a:t>
            </a:r>
            <a:r>
              <a:rPr lang="fr-FR" sz="3200" dirty="0" err="1" smtClean="0">
                <a:latin typeface="Berlin Sans FB" panose="020E0602020502020306" pitchFamily="34" charset="0"/>
              </a:rPr>
              <a:t>Klasse</a:t>
            </a:r>
            <a:r>
              <a:rPr lang="fr-FR" sz="3200" dirty="0" smtClean="0">
                <a:latin typeface="Berlin Sans FB" panose="020E0602020502020306" pitchFamily="34" charset="0"/>
              </a:rPr>
              <a:t> – </a:t>
            </a:r>
            <a:r>
              <a:rPr lang="fr-FR" sz="3200" dirty="0" err="1" smtClean="0">
                <a:latin typeface="Berlin Sans FB" panose="020E0602020502020306" pitchFamily="34" charset="0"/>
              </a:rPr>
              <a:t>Kultur</a:t>
            </a:r>
            <a:endParaRPr lang="fr-FR" sz="3200" dirty="0" smtClean="0">
              <a:latin typeface="Berlin Sans FB" panose="020E0602020502020306" pitchFamily="34" charset="0"/>
            </a:endParaRPr>
          </a:p>
          <a:p>
            <a:pPr algn="ctr"/>
            <a:r>
              <a:rPr lang="fr-FR" sz="3200" dirty="0" err="1" smtClean="0">
                <a:latin typeface="Berlin Sans FB" panose="020E0602020502020306" pitchFamily="34" charset="0"/>
              </a:rPr>
              <a:t>Kamera</a:t>
            </a:r>
            <a:r>
              <a:rPr lang="fr-FR" sz="3200" dirty="0" smtClean="0">
                <a:latin typeface="Berlin Sans FB" panose="020E0602020502020306" pitchFamily="34" charset="0"/>
              </a:rPr>
              <a:t> – Krokodil – Apfel – </a:t>
            </a:r>
            <a:r>
              <a:rPr lang="fr-FR" sz="3200" dirty="0" err="1" smtClean="0">
                <a:latin typeface="Berlin Sans FB" panose="020E0602020502020306" pitchFamily="34" charset="0"/>
              </a:rPr>
              <a:t>Haus</a:t>
            </a:r>
            <a:endParaRPr lang="fr-FR" sz="3200" dirty="0" smtClean="0">
              <a:latin typeface="Berlin Sans FB" panose="020E0602020502020306" pitchFamily="34" charset="0"/>
            </a:endParaRPr>
          </a:p>
          <a:p>
            <a:pPr algn="ctr"/>
            <a:r>
              <a:rPr lang="fr-FR" sz="3200" dirty="0" err="1" smtClean="0">
                <a:latin typeface="Berlin Sans FB" panose="020E0602020502020306" pitchFamily="34" charset="0"/>
              </a:rPr>
              <a:t>Elefant</a:t>
            </a:r>
            <a:r>
              <a:rPr lang="fr-FR" sz="3200" dirty="0" smtClean="0">
                <a:latin typeface="Berlin Sans FB" panose="020E0602020502020306" pitchFamily="34" charset="0"/>
              </a:rPr>
              <a:t> – orange – </a:t>
            </a:r>
            <a:r>
              <a:rPr lang="fr-FR" sz="3200" dirty="0" err="1" smtClean="0">
                <a:latin typeface="Berlin Sans FB" panose="020E0602020502020306" pitchFamily="34" charset="0"/>
              </a:rPr>
              <a:t>Gitarre</a:t>
            </a:r>
            <a:r>
              <a:rPr lang="fr-FR" sz="3200" dirty="0" smtClean="0">
                <a:latin typeface="Berlin Sans FB" panose="020E0602020502020306" pitchFamily="34" charset="0"/>
              </a:rPr>
              <a:t> – </a:t>
            </a:r>
            <a:r>
              <a:rPr lang="fr-FR" sz="3200" dirty="0" err="1" smtClean="0">
                <a:latin typeface="Berlin Sans FB" panose="020E0602020502020306" pitchFamily="34" charset="0"/>
              </a:rPr>
              <a:t>Giraffe</a:t>
            </a:r>
            <a:r>
              <a:rPr lang="fr-FR" sz="3200" dirty="0" smtClean="0"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fr-FR" sz="3200" dirty="0" err="1" smtClean="0">
                <a:latin typeface="Berlin Sans FB" panose="020E0602020502020306" pitchFamily="34" charset="0"/>
              </a:rPr>
              <a:t>Zitrone</a:t>
            </a:r>
            <a:r>
              <a:rPr lang="fr-FR" sz="3200" dirty="0" smtClean="0">
                <a:latin typeface="Berlin Sans FB" panose="020E0602020502020306" pitchFamily="34" charset="0"/>
              </a:rPr>
              <a:t> – </a:t>
            </a:r>
            <a:r>
              <a:rPr lang="fr-FR" sz="3200" dirty="0" err="1" smtClean="0">
                <a:latin typeface="Berlin Sans FB" panose="020E0602020502020306" pitchFamily="34" charset="0"/>
              </a:rPr>
              <a:t>diskutieren</a:t>
            </a:r>
            <a:r>
              <a:rPr lang="fr-FR" sz="3200" dirty="0" smtClean="0">
                <a:latin typeface="Berlin Sans FB" panose="020E0602020502020306" pitchFamily="34" charset="0"/>
              </a:rPr>
              <a:t> – rosa</a:t>
            </a:r>
          </a:p>
          <a:p>
            <a:endParaRPr lang="fr-FR" sz="3200" dirty="0" smtClean="0">
              <a:latin typeface="Berlin Sans FB" panose="020E0602020502020306" pitchFamily="34" charset="0"/>
            </a:endParaRPr>
          </a:p>
          <a:p>
            <a:endParaRPr lang="fr-FR" sz="3200" dirty="0" smtClean="0">
              <a:latin typeface="Berlin Sans FB" panose="020E0602020502020306" pitchFamily="34" charset="0"/>
            </a:endParaRPr>
          </a:p>
          <a:p>
            <a:pPr algn="ctr"/>
            <a:r>
              <a:rPr lang="fr-FR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…mais il y en a </a:t>
            </a:r>
            <a:r>
              <a:rPr lang="fr-FR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encore</a:t>
            </a:r>
            <a:r>
              <a:rPr lang="fr-FR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beaucoup d’autres…</a:t>
            </a:r>
            <a:endParaRPr lang="fr-FR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fr-FR" sz="2800" dirty="0" smtClean="0">
                <a:latin typeface="Berlin Sans FB" panose="020E0602020502020306" pitchFamily="34" charset="0"/>
              </a:rPr>
              <a:t> 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C:\Users\Marie\AppData\Local\Microsoft\Windows\Temporary Internet Files\Content.IE5\VVHGO4J0\fil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725361" cy="5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e\AppData\Local\Microsoft\Windows\Temporary Internet Files\Content.IE5\5X41AP8N\CITRON1_13577394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19637"/>
            <a:ext cx="867568" cy="5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40" y="4077072"/>
            <a:ext cx="605188" cy="6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ie\AppData\Local\Microsoft\Windows\Temporary Internet Files\Content.IE5\VVHGO4J0\220px-Raczka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04225"/>
            <a:ext cx="460896" cy="5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ie\AppData\Local\Microsoft\Windows\Temporary Internet Files\Content.IE5\4KHKX3K0\136389476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81" y="952305"/>
            <a:ext cx="780708" cy="6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rie\AppData\Local\Microsoft\Windows\Temporary Internet Files\Content.IE5\5X41AP8N\LAPINEAUX134708764303_gros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53" y="5193186"/>
            <a:ext cx="762015" cy="7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rie\AppData\Local\Microsoft\Windows\Temporary Internet Files\Content.IE5\101IFSPW\Guitar_Silhouett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1" y="3695053"/>
            <a:ext cx="587738" cy="9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arie\AppData\Local\Microsoft\Windows\Temporary Internet Files\Content.IE5\IOM2BL2Z\bonbons-recitpresco-clr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57" y="5322241"/>
            <a:ext cx="778967" cy="7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Marie\AppData\Local\Microsoft\Windows\Temporary Internet Files\Content.IE5\IOM2BL2Z\Ballon_de_football-Soccer-Ball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642" y="954550"/>
            <a:ext cx="707974" cy="7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89027"/>
            <a:ext cx="1121814" cy="7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Marie\AppData\Local\Microsoft\Windows\Temporary Internet Files\Content.IE5\4KHKX3K0\Giraffe_Portrait,_Woburn_Safari_Park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22241"/>
            <a:ext cx="941645" cy="7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Marie\AppData\Local\Microsoft\Windows\Temporary Internet Files\Content.IE5\ANQ6ZE3H\Bar_of_Guittard_chocolate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44" y="1019637"/>
            <a:ext cx="902135" cy="6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Marie\AppData\Local\Microsoft\Windows\Temporary Internet Files\Content.IE5\IOM2BL2Z\arton1227[1]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24547"/>
            <a:ext cx="827286" cy="8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62" y="811609"/>
            <a:ext cx="921715" cy="9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6" y="1340768"/>
            <a:ext cx="4255019" cy="52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3166" y="404664"/>
            <a:ext cx="8261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UN PAYS AU CŒUR DE L’EUROPE</a:t>
            </a:r>
            <a:endParaRPr lang="fr-FR" sz="2800" dirty="0">
              <a:latin typeface="Berlin Sans FB Demi" panose="020E08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94398" y="1988840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Berlin Sans FB" panose="020E0602020502020306" pitchFamily="34" charset="0"/>
              </a:rPr>
              <a:t>Par sa </a:t>
            </a:r>
            <a:r>
              <a:rPr lang="fr-FR" dirty="0" smtClean="0">
                <a:latin typeface="Berlin Sans FB" panose="020E0602020502020306" pitchFamily="34" charset="0"/>
              </a:rPr>
              <a:t>géographie, </a:t>
            </a:r>
            <a:r>
              <a:rPr lang="fr-FR" dirty="0">
                <a:solidFill>
                  <a:srgbClr val="FF0000"/>
                </a:solidFill>
                <a:latin typeface="Berlin Sans FB" panose="020E0602020502020306" pitchFamily="34" charset="0"/>
              </a:rPr>
              <a:t>l’Allemagne joue un rôle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essentiel </a:t>
            </a:r>
            <a:r>
              <a:rPr lang="fr-FR" dirty="0">
                <a:solidFill>
                  <a:srgbClr val="FF0000"/>
                </a:solidFill>
                <a:latin typeface="Berlin Sans FB" panose="020E0602020502020306" pitchFamily="34" charset="0"/>
              </a:rPr>
              <a:t>pour le commerce et les échanges : </a:t>
            </a:r>
            <a:r>
              <a:rPr lang="fr-FR" dirty="0">
                <a:latin typeface="Berlin Sans FB" panose="020E0602020502020306" pitchFamily="34" charset="0"/>
              </a:rPr>
              <a:t>entre le Nord et le Sud de l’Europe, entre l’Est et l’Ouest</a:t>
            </a:r>
            <a:r>
              <a:rPr lang="fr-FR" dirty="0" smtClean="0">
                <a:latin typeface="Berlin Sans FB" panose="020E0602020502020306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Berlin Sans FB" panose="020E0602020502020306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Berlin Sans FB" panose="020E0602020502020306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Berlin Sans FB" panose="020E0602020502020306" pitchFamily="34" charset="0"/>
              </a:rPr>
              <a:t>9 pays ont une frontière commune avec l’Allemagne, ce sont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: </a:t>
            </a:r>
            <a:r>
              <a:rPr lang="fr-FR" dirty="0" smtClean="0">
                <a:latin typeface="Berlin Sans FB" panose="020E0602020502020306" pitchFamily="34" charset="0"/>
              </a:rPr>
              <a:t>le </a:t>
            </a:r>
            <a:r>
              <a:rPr lang="fr-FR" dirty="0">
                <a:latin typeface="Berlin Sans FB" panose="020E0602020502020306" pitchFamily="34" charset="0"/>
              </a:rPr>
              <a:t>Danemark, la Pologne, la République Tchèque, l’Autriche, la Suisse, la France, le Luxembourg, </a:t>
            </a:r>
            <a:r>
              <a:rPr lang="fr-FR" dirty="0" smtClean="0">
                <a:latin typeface="Berlin Sans FB" panose="020E0602020502020306" pitchFamily="34" charset="0"/>
              </a:rPr>
              <a:t>la Belgique et les Pays-Bas</a:t>
            </a:r>
            <a:r>
              <a:rPr lang="fr-FR" dirty="0" smtClean="0">
                <a:latin typeface="Berlin Sans FB" panose="020E0602020502020306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 smtClean="0">
              <a:latin typeface="Berlin Sans FB" panose="020E0602020502020306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Berlin Sans FB" panose="020E0602020502020306" pitchFamily="34" charset="0"/>
              </a:rPr>
              <a:t>Avec la France, c’est l’un </a:t>
            </a:r>
            <a:r>
              <a:rPr lang="fr-FR" dirty="0" smtClean="0">
                <a:latin typeface="Berlin Sans FB" panose="020E0602020502020306" pitchFamily="34" charset="0"/>
              </a:rPr>
              <a:t>des premiers </a:t>
            </a:r>
            <a:r>
              <a:rPr lang="fr-FR" dirty="0" smtClean="0">
                <a:latin typeface="Berlin Sans FB" panose="020E0602020502020306" pitchFamily="34" charset="0"/>
              </a:rPr>
              <a:t>pays </a:t>
            </a:r>
            <a:r>
              <a:rPr lang="fr-FR" dirty="0" smtClean="0">
                <a:latin typeface="Berlin Sans FB" panose="020E0602020502020306" pitchFamily="34" charset="0"/>
              </a:rPr>
              <a:t>à avoir fait partie de </a:t>
            </a:r>
            <a:r>
              <a:rPr lang="fr-FR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l’Union Européenne</a:t>
            </a:r>
            <a:r>
              <a:rPr lang="fr-FR" dirty="0" smtClean="0">
                <a:latin typeface="Berlin Sans FB" panose="020E0602020502020306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Berlin Sans FB" panose="020E0602020502020306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25" y="927884"/>
            <a:ext cx="1493985" cy="10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4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497</TotalTime>
  <Words>1242</Words>
  <Application>Microsoft Office PowerPoint</Application>
  <PresentationFormat>Affichage à l'écran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Composite</vt:lpstr>
      <vt:lpstr>Collège Albert Schweitzer 6ème BILANGUE </vt:lpstr>
      <vt:lpstr>Présentation PowerPoint</vt:lpstr>
      <vt:lpstr>Présentation PowerPoint</vt:lpstr>
      <vt:lpstr>             COMMENT FAIRE LE BON CHOIX ?</vt:lpstr>
      <vt:lpstr>Présentation PowerPoint</vt:lpstr>
      <vt:lpstr>Présentation PowerPoint</vt:lpstr>
      <vt:lpstr> L’ALLEMAND N’EST PAS UNE LANGUE DIFFICILE ! </vt:lpstr>
      <vt:lpstr>Présentation PowerPoint</vt:lpstr>
      <vt:lpstr>Présentation PowerPoint</vt:lpstr>
      <vt:lpstr> L’ ALLEMAGNE, C’EST TOUT PRÈS…</vt:lpstr>
      <vt:lpstr> LE COUPLE FRANCO-ALLEMAND  </vt:lpstr>
      <vt:lpstr>LE 1er PARTENAIRE ÉCONOMIQUE DE LA FRANCE</vt:lpstr>
      <vt:lpstr>QUELQUES MARQUES ALLEMANDES</vt:lpstr>
      <vt:lpstr>                 Mais parler allemand, c’est          surtout s’ouvrir à une culture très riche</vt:lpstr>
      <vt:lpstr> L’ Allemagne est un pays aux paysages très variés         </vt:lpstr>
      <vt:lpstr>Quelques personnalités germanophones</vt:lpstr>
      <vt:lpstr>Quelques mots d’allemand…</vt:lpstr>
      <vt:lpstr>La section bilangue du Collège Albert Schweitzer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6ème BILANGUE</dc:title>
  <dc:creator>Marie</dc:creator>
  <cp:lastModifiedBy>Marie</cp:lastModifiedBy>
  <cp:revision>48</cp:revision>
  <dcterms:created xsi:type="dcterms:W3CDTF">2016-02-15T18:23:36Z</dcterms:created>
  <dcterms:modified xsi:type="dcterms:W3CDTF">2016-03-07T15:48:35Z</dcterms:modified>
</cp:coreProperties>
</file>